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handoutMasterIdLst>
    <p:handoutMasterId r:id="rId29"/>
  </p:handoutMasterIdLst>
  <p:sldIdLst>
    <p:sldId id="256" r:id="rId2"/>
    <p:sldId id="257" r:id="rId3"/>
    <p:sldId id="258" r:id="rId4"/>
    <p:sldId id="287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70" r:id="rId14"/>
    <p:sldId id="271" r:id="rId15"/>
    <p:sldId id="269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1" r:id="rId24"/>
    <p:sldId id="295" r:id="rId25"/>
    <p:sldId id="297" r:id="rId26"/>
    <p:sldId id="296" r:id="rId27"/>
    <p:sldId id="293" r:id="rId28"/>
  </p:sldIdLst>
  <p:sldSz cx="9144000" cy="6858000" type="screen4x3"/>
  <p:notesSz cx="9926638" cy="67976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0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777" autoAdjust="0"/>
    <p:restoredTop sz="94660"/>
  </p:normalViewPr>
  <p:slideViewPr>
    <p:cSldViewPr showGuides="1">
      <p:cViewPr varScale="1">
        <p:scale>
          <a:sx n="74" d="100"/>
          <a:sy n="74" d="100"/>
        </p:scale>
        <p:origin x="372" y="78"/>
      </p:cViewPr>
      <p:guideLst>
        <p:guide orient="horz" pos="2160"/>
        <p:guide pos="30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2401" cy="340157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21898" y="2"/>
            <a:ext cx="4302400" cy="340157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235300C6-A396-433B-AF5D-D6A88D285F81}" type="datetimeFigureOut">
              <a:rPr lang="pl-PL" smtClean="0"/>
              <a:t>2019-02-26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2" y="6456424"/>
            <a:ext cx="4302401" cy="340157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21898" y="6456424"/>
            <a:ext cx="4302400" cy="340157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B0E525DF-A5B3-4008-829C-1AD0D5BB04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3670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F125-6D71-40BB-95E2-A87C18865B46}" type="datetimeFigureOut">
              <a:rPr lang="pl-PL" smtClean="0"/>
              <a:t>2019-02-26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1E12-9CF1-4E75-9DDD-A58616464CF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F125-6D71-40BB-95E2-A87C18865B46}" type="datetimeFigureOut">
              <a:rPr lang="pl-PL" smtClean="0"/>
              <a:t>2019-02-26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1E12-9CF1-4E75-9DDD-A58616464CF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F125-6D71-40BB-95E2-A87C18865B46}" type="datetimeFigureOut">
              <a:rPr lang="pl-PL" smtClean="0"/>
              <a:t>2019-02-26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1E12-9CF1-4E75-9DDD-A58616464CF2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F125-6D71-40BB-95E2-A87C18865B46}" type="datetimeFigureOut">
              <a:rPr lang="pl-PL" smtClean="0"/>
              <a:t>2019-02-26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1E12-9CF1-4E75-9DDD-A58616464CF2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F125-6D71-40BB-95E2-A87C18865B46}" type="datetimeFigureOut">
              <a:rPr lang="pl-PL" smtClean="0"/>
              <a:t>2019-02-26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1E12-9CF1-4E75-9DDD-A58616464CF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F125-6D71-40BB-95E2-A87C18865B46}" type="datetimeFigureOut">
              <a:rPr lang="pl-PL" smtClean="0"/>
              <a:t>2019-02-26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1E12-9CF1-4E75-9DDD-A58616464CF2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F125-6D71-40BB-95E2-A87C18865B46}" type="datetimeFigureOut">
              <a:rPr lang="pl-PL" smtClean="0"/>
              <a:t>2019-02-26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1E12-9CF1-4E75-9DDD-A58616464CF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F125-6D71-40BB-95E2-A87C18865B46}" type="datetimeFigureOut">
              <a:rPr lang="pl-PL" smtClean="0"/>
              <a:t>2019-02-26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1E12-9CF1-4E75-9DDD-A58616464CF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F125-6D71-40BB-95E2-A87C18865B46}" type="datetimeFigureOut">
              <a:rPr lang="pl-PL" smtClean="0"/>
              <a:t>2019-02-26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1E12-9CF1-4E75-9DDD-A58616464CF2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F125-6D71-40BB-95E2-A87C18865B46}" type="datetimeFigureOut">
              <a:rPr lang="pl-PL" smtClean="0"/>
              <a:t>2019-02-26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1E12-9CF1-4E75-9DDD-A58616464CF2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9F125-6D71-40BB-95E2-A87C18865B46}" type="datetimeFigureOut">
              <a:rPr lang="pl-PL" smtClean="0"/>
              <a:t>2019-02-26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21E12-9CF1-4E75-9DDD-A58616464CF2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D49F125-6D71-40BB-95E2-A87C18865B46}" type="datetimeFigureOut">
              <a:rPr lang="pl-PL" smtClean="0"/>
              <a:t>2019-02-26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D221E12-9CF1-4E75-9DDD-A58616464CF2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538946"/>
            <a:ext cx="7772400" cy="1780108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XXV edycja plebiscytu o tytuł Złotego Inżyniera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Przeglądu Technicznego 2018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687994" cy="155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4" descr="imap://malwina%2Ewronowska@mail.not.org.pl:993/fetch%3EUID%3E.INBOX%3E797?part=1.2&amp;type=image/png&amp;filename=not_logo_ready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318" y="226163"/>
            <a:ext cx="1587621" cy="155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94402" y="6263065"/>
            <a:ext cx="55551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Pałac Prezydencki, 27 lutego 2019 r.</a:t>
            </a:r>
            <a:endParaRPr lang="pl-PL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017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96496" y="764704"/>
            <a:ext cx="49955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SREBRNY INŻYNIER</a:t>
            </a:r>
          </a:p>
          <a:p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dr hab. inż.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Kazimierz BANASIK</a:t>
            </a:r>
          </a:p>
          <a:p>
            <a:pPr algn="just"/>
            <a:endParaRPr lang="pl-P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prorektor SGGW ds.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rozwoju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to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światowej klasy hydrolog.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Opracował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model matematyczny </a:t>
            </a:r>
            <a:r>
              <a:rPr lang="pl-P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sedymentogramu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zwiększającego dokładność obliczania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zanieczyszczeń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który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umożliwia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szybsze i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tańsze uzdatnianie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wód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 rzekach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po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groźnych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powodziach.</a:t>
            </a:r>
          </a:p>
          <a:p>
            <a:endParaRPr lang="pl-PL" sz="2000" b="1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10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nauka</a:t>
            </a:r>
            <a:endParaRPr lang="pl-PL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24155" y="6237312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9935" r="28830"/>
          <a:stretch/>
        </p:blipFill>
        <p:spPr>
          <a:xfrm>
            <a:off x="6203610" y="1124744"/>
            <a:ext cx="245787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017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896184"/>
            <a:ext cx="470869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SREBRNY INŻYNIER</a:t>
            </a: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 </a:t>
            </a:r>
            <a:r>
              <a:rPr lang="pl-PL" alt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inż. </a:t>
            </a:r>
            <a:r>
              <a:rPr lang="pl-PL" alt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Janusz </a:t>
            </a:r>
            <a:r>
              <a:rPr lang="pl-PL" alt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BAŃKOWSKI</a:t>
            </a:r>
            <a:endParaRPr lang="pl-PL" alt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l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eśnik, dyrektor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Oddziału Biura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Urządzania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Lasu i Geodezji Leśnej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Brzegu. Projektuje funkcjonowanie lasów tak, żeby zachować jego walory przyrodnicze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produkcję surowca.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To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aktywny działacz Ligii Ochrony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Przyrody. Srebrny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Inżynier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kategorii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ekologia.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endParaRPr lang="pl-PL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ekologia</a:t>
            </a:r>
            <a:endParaRPr lang="pl-PL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49291" y="6211980"/>
            <a:ext cx="4104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01" y="1165377"/>
            <a:ext cx="2382447" cy="35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0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879320"/>
            <a:ext cx="457857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SREBRNY INŻYNIER</a:t>
            </a: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inż.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Krzysztof BRODZIK</a:t>
            </a:r>
          </a:p>
          <a:p>
            <a:pPr algn="just"/>
            <a:endParaRPr lang="pl-PL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hemik, kierownik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Zakładu Materiałoznawstwa, sekretarz Rady Naukowej – Instytutu Badań i Rozwoju Motoryzacji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BOSMAL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Sp. z o.o.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Bielsku Białej, którego właścicielami są jego pracownicy.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badaniach aut wdrożył wiele nowych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technologii. Srebrny Inżynier 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kategorii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</a:t>
            </a:r>
            <a:r>
              <a:rPr lang="pl-P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1200" b="1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12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10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high-</a:t>
            </a:r>
            <a:r>
              <a:rPr lang="pl-PL" sz="2200" b="1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</a:t>
            </a:r>
            <a:endParaRPr lang="pl-PL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49651" y="6237312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r="8151"/>
          <a:stretch/>
        </p:blipFill>
        <p:spPr>
          <a:xfrm>
            <a:off x="5997671" y="1124744"/>
            <a:ext cx="260454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733704"/>
            <a:ext cx="518457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SREBRNY INŻYNIER</a:t>
            </a: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hab. inż.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Tomasz CHMIELEWSKI</a:t>
            </a:r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m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echanik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profesor Politechniki Warszawskiej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dyrektor Instytutu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Technik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Wytwarzania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na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Wydziale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Inżynierii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Produkcji, autor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książek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naukowych i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publikacji. Opracował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wdrożył wiele innowacyjnych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rozwiązań 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spawalnictwie, otrzymał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dyplom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międzynarodowego inżyniera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spawalnictwa. Odbiera statuetkę </a:t>
            </a:r>
          </a:p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Srebrnego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Inżyniera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kategorii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innowacje.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endParaRPr lang="pl-PL" sz="14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innowacje</a:t>
            </a:r>
            <a:endParaRPr lang="pl-PL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49651" y="6244512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1" r="14995"/>
          <a:stretch/>
        </p:blipFill>
        <p:spPr>
          <a:xfrm>
            <a:off x="6300192" y="1124743"/>
            <a:ext cx="2304256" cy="364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8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95536" y="891610"/>
            <a:ext cx="504056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SREBRNY INŻYNIER</a:t>
            </a: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inż.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Waldemar ŻÓŁCIK  </a:t>
            </a:r>
          </a:p>
          <a:p>
            <a:pPr algn="just"/>
            <a:endParaRPr lang="pl-PL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olnik, prezes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rodzinnej spółki 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Belsku Dużym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blisko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Grójca.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Prezesuje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także grupie producenckiej sadowników, posiadających ok. 1000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sadów.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Tę grupę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stworzył nie przewidując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embarga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Rosji na owoce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Polski.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Dzięki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produkcji soków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producenci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jabłek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uniknęli kłopotów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jego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wprowadzeniu.</a:t>
            </a:r>
          </a:p>
          <a:p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menedżer</a:t>
            </a:r>
          </a:p>
        </p:txBody>
      </p:sp>
      <p:sp>
        <p:nvSpPr>
          <p:cNvPr id="5" name="Prostokąt 4"/>
          <p:cNvSpPr/>
          <p:nvPr/>
        </p:nvSpPr>
        <p:spPr>
          <a:xfrm>
            <a:off x="2559587" y="6244512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1" t="66800" r="47561"/>
          <a:stretch/>
        </p:blipFill>
        <p:spPr>
          <a:xfrm>
            <a:off x="6300192" y="1139876"/>
            <a:ext cx="2304256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6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95536" y="833221"/>
            <a:ext cx="453650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SREBRNY INŻYNIER</a:t>
            </a: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inż.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Henryk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ŻURAWSKI</a:t>
            </a:r>
          </a:p>
          <a:p>
            <a:pPr algn="just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pożywca, dyrektor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Zakładu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Przetwórstwa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Mięsnego w Nakle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Notecią. Zakład należy do firmy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 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Visbek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Bydgoszczy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Dr Żurawski działając z myślą o zdrowiu, poprawia jakość polskich wędlin. Tradycyjną saletrę (azotany) zmienia na serwatkę. 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Odbiera statuetkę Srebrnego Inżyniera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kategorii jakość.   </a:t>
            </a:r>
          </a:p>
          <a:p>
            <a:endParaRPr lang="pl-P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jakość</a:t>
            </a:r>
          </a:p>
        </p:txBody>
      </p:sp>
      <p:sp>
        <p:nvSpPr>
          <p:cNvPr id="3" name="Prostokąt 2"/>
          <p:cNvSpPr/>
          <p:nvPr/>
        </p:nvSpPr>
        <p:spPr>
          <a:xfrm>
            <a:off x="2549651" y="6237312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5" t="14300" r="16325" b="24465"/>
          <a:stretch/>
        </p:blipFill>
        <p:spPr>
          <a:xfrm>
            <a:off x="6156176" y="1124744"/>
            <a:ext cx="251843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01700" y="260305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95536" y="572482"/>
            <a:ext cx="49685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ZŁOTY INŻYNIER</a:t>
            </a:r>
          </a:p>
          <a:p>
            <a:endParaRPr lang="pl-PL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inż. Krzysztof GRZĄDZIEL </a:t>
            </a:r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ceramik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po AGH. Gdy w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POLMOS-ach </a:t>
            </a:r>
          </a:p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zabrakło zakrętek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na butelki, uruchomił </a:t>
            </a:r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ich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produkcję w hali upadłej fabryki. </a:t>
            </a:r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Obecnie,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jako prezes zarządu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akcjonariusz 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Guala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Closures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DGS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Poland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SA we Włocławku,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zarządza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największym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na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świecie producentem nakrętek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do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napojów i przetworów.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Prywatne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zyski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przeznacza na branżę ochrony zdrowia Polaków i wspiera osoby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samotnie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wychowujące dzieci. </a:t>
            </a:r>
          </a:p>
          <a:p>
            <a:endParaRPr lang="pl-PL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menedżer</a:t>
            </a:r>
          </a:p>
        </p:txBody>
      </p:sp>
      <p:sp>
        <p:nvSpPr>
          <p:cNvPr id="5" name="Prostokąt 4"/>
          <p:cNvSpPr/>
          <p:nvPr/>
        </p:nvSpPr>
        <p:spPr>
          <a:xfrm>
            <a:off x="2625544" y="6237312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104" y="-17957375"/>
            <a:ext cx="14257583" cy="950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/>
        </p:blipFill>
        <p:spPr>
          <a:xfrm>
            <a:off x="6084168" y="1052736"/>
            <a:ext cx="2589932" cy="357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7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01700" y="217640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87736" y="935386"/>
            <a:ext cx="45722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ZŁOTY INŻYNIER</a:t>
            </a: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inż.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Wiesław KRZYMIEŃ</a:t>
            </a:r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echanik, pasjonat techniki </a:t>
            </a:r>
            <a:b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modelarskiej, kierownik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pracowni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Instytucie Lotnictwa w Warszawie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Był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już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Srebrnym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Inżynierem.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eliminację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drgań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kilku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modelach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samolotów zaprojektowanych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produkowanych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Polsce zostaje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uhonorowany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tytułem Złoty Inżynier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w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kategorii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nauka.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20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nauka</a:t>
            </a:r>
          </a:p>
        </p:txBody>
      </p:sp>
      <p:sp>
        <p:nvSpPr>
          <p:cNvPr id="3" name="Prostokąt 2"/>
          <p:cNvSpPr/>
          <p:nvPr/>
        </p:nvSpPr>
        <p:spPr>
          <a:xfrm>
            <a:off x="2549651" y="6309320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52736"/>
            <a:ext cx="2642592" cy="396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8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01700" y="193256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692696"/>
            <a:ext cx="47525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ZŁOTY INŻYNIER</a:t>
            </a: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inż.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Benedykt ROŹMIAREK</a:t>
            </a:r>
          </a:p>
          <a:p>
            <a:pPr algn="just"/>
            <a:endParaRPr lang="pl-PL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dyrektor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Ośrodka Kultury Leśnej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Gołuchowie koło Kalisza. Łączy kilka pasji: leśnika – miłośnika przyrody, muzealnika zatroskanego o zabytkowy pałac, edukatora młodzieży i propagatora szeroko pojętej jakości. Odbiera statuetkę i dyplom Złotego Inżyniera 2018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kategorii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jakość.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000" b="1" dirty="0" smtClean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0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jakość</a:t>
            </a:r>
          </a:p>
        </p:txBody>
      </p:sp>
      <p:sp>
        <p:nvSpPr>
          <p:cNvPr id="3" name="Prostokąt 2"/>
          <p:cNvSpPr/>
          <p:nvPr/>
        </p:nvSpPr>
        <p:spPr>
          <a:xfrm>
            <a:off x="2603840" y="6309320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19173" r="25587" b="-1186"/>
          <a:stretch/>
        </p:blipFill>
        <p:spPr>
          <a:xfrm>
            <a:off x="6012160" y="1052736"/>
            <a:ext cx="2661940" cy="361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9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017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801138"/>
            <a:ext cx="518457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ZŁOTY INŻYNIER</a:t>
            </a: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inż.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 SIWIŃSKI</a:t>
            </a:r>
          </a:p>
          <a:p>
            <a:pPr algn="just"/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e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nergetyk, prezes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zarządu 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Ecoenergia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Sp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 z o.o.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Warszawie. Wspólnie z twórcą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tej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firmy, wynalazcą Andrzejem Kulpą wdrażają proekologiczne technologie ograniczające emisje tlenków azotu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innych szkodliwych substancji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polskiej energetyce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węglowej. Służą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pomocą tym,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co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produkują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tzw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 zieloną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energię. Złotym Inżynierem zostaje w kategorii ekologia.</a:t>
            </a:r>
          </a:p>
          <a:p>
            <a:endParaRPr lang="pl-PL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endParaRPr lang="pl-P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ekologia</a:t>
            </a:r>
          </a:p>
        </p:txBody>
      </p:sp>
      <p:sp>
        <p:nvSpPr>
          <p:cNvPr id="3" name="Prostokąt 2"/>
          <p:cNvSpPr/>
          <p:nvPr/>
        </p:nvSpPr>
        <p:spPr>
          <a:xfrm>
            <a:off x="2589360" y="6309320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t="15350" r="7954" b="3800"/>
          <a:stretch/>
        </p:blipFill>
        <p:spPr>
          <a:xfrm>
            <a:off x="5760596" y="1078528"/>
            <a:ext cx="2880320" cy="405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82984" y="989368"/>
            <a:ext cx="512512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WYRÓŻNIONY</a:t>
            </a:r>
          </a:p>
          <a:p>
            <a:endParaRPr lang="pl-PL" sz="2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/>
            <a:r>
              <a:rPr lang="pl-PL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mgr inż.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Adam GABRYŚ </a:t>
            </a:r>
          </a:p>
          <a:p>
            <a:pPr lvl="0"/>
            <a:endParaRPr lang="pl-PL" dirty="0"/>
          </a:p>
          <a:p>
            <a:pPr lvl="0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echanik, zastępca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dyrektora technicznego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spółce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ASMET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Regułach k.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Warszawy.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ego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szef – Diamentowy Inżynier 2014 Andrzej </a:t>
            </a:r>
            <a:r>
              <a:rPr lang="pl-P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Sajnaga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najbardziej docenia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stworzenie nowoczesnego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centrum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logistyki w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spółce.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4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pl-PL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Młody Inżynier</a:t>
            </a:r>
            <a:endParaRPr lang="pl-PL" sz="22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2330272" y="6168660"/>
            <a:ext cx="4483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na polskim rynku prasowym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 t="11522" r="15247" b="12388"/>
          <a:stretch/>
        </p:blipFill>
        <p:spPr>
          <a:xfrm>
            <a:off x="6372200" y="1181267"/>
            <a:ext cx="2232248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01700" y="181464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593631"/>
            <a:ext cx="475252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ZŁOTY INŻYNIER</a:t>
            </a:r>
          </a:p>
          <a:p>
            <a:endParaRPr lang="pl-PL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lektryk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Józef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SZTORC</a:t>
            </a:r>
          </a:p>
          <a:p>
            <a:pPr algn="just"/>
            <a:endParaRPr lang="pl-P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studiował </a:t>
            </a:r>
            <a:r>
              <a:rPr lang="pl-PL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na Politechnice Rzeszowskiej. </a:t>
            </a:r>
            <a: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Od </a:t>
            </a:r>
            <a:r>
              <a:rPr lang="pl-PL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dwóch </a:t>
            </a:r>
            <a: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lat Członek Ukraińskiej </a:t>
            </a:r>
            <a:r>
              <a:rPr lang="pl-PL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Akademii </a:t>
            </a:r>
            <a: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Nauk. Jest twórcą, </a:t>
            </a:r>
            <a:r>
              <a:rPr lang="pl-PL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zatrudniających osoby </a:t>
            </a:r>
            <a:endParaRPr lang="pl-PL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Niepełnosprawne, </a:t>
            </a:r>
            <a:r>
              <a:rPr lang="pl-PL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Tarnowskich Zakładów </a:t>
            </a:r>
            <a:endParaRPr lang="pl-PL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Osprzętu </a:t>
            </a:r>
            <a:r>
              <a:rPr lang="pl-PL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Elektrycznego TAREL w Tarnowie. </a:t>
            </a:r>
            <a:endParaRPr lang="pl-PL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Ponadto </a:t>
            </a:r>
            <a:r>
              <a:rPr lang="pl-PL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to główny współwłaściciel znanych zakładów POLAM Nakło oraz HORTINO Leżajsk. Zarządza trzema firmami </a:t>
            </a:r>
            <a: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z </a:t>
            </a:r>
            <a:r>
              <a:rPr lang="pl-PL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dwóch różnych branż. </a:t>
            </a:r>
            <a: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Uhonorowany </a:t>
            </a:r>
            <a:b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 kategorii zarządzanie. </a:t>
            </a:r>
          </a:p>
          <a:p>
            <a:endPara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endPara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algn="just"/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zarządzanie</a:t>
            </a:r>
          </a:p>
        </p:txBody>
      </p:sp>
      <p:sp>
        <p:nvSpPr>
          <p:cNvPr id="3" name="Prostokąt 2"/>
          <p:cNvSpPr/>
          <p:nvPr/>
        </p:nvSpPr>
        <p:spPr>
          <a:xfrm>
            <a:off x="2549651" y="6303184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11121" r="35038"/>
          <a:stretch/>
        </p:blipFill>
        <p:spPr>
          <a:xfrm>
            <a:off x="6084168" y="1099860"/>
            <a:ext cx="2520280" cy="395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33565" y="908720"/>
            <a:ext cx="51025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DIAMENTOWY INŻYNIER</a:t>
            </a:r>
          </a:p>
          <a:p>
            <a:endPara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pl-PL" alt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 </a:t>
            </a:r>
            <a:r>
              <a:rPr lang="pl-PL" alt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inż. Józef </a:t>
            </a:r>
            <a:r>
              <a:rPr lang="pl-PL" alt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SIWIEC</a:t>
            </a:r>
          </a:p>
          <a:p>
            <a:pPr lvl="0" algn="just"/>
            <a:endParaRPr lang="pl-PL" altLang="pl-PL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kolejny ceramik po AGH. Jest nim „ozłocony”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2006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wybitny menedżer mgr inż. Józef Siwiec – prezes zarządu Zakładów Magnezytowych Ropczyce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Ropczycach. Prezesem firmy produkującej materiały ogniotrwałe dla hutnictwa został, gdy polskie huty przestawały być polskie,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tych, co pozostały, produkcje wygaszano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lub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ograniczano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Wyszukał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jednak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inwestora strategicznego dla spółki,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wprowadził jej akcje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obrotu publicznego i znalazł nabywców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specyficzne produkty w 40 krajach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świata.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49651" y="6237312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923928" y="764704"/>
            <a:ext cx="50596800" cy="284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4" t="12709"/>
          <a:stretch/>
        </p:blipFill>
        <p:spPr>
          <a:xfrm>
            <a:off x="5724128" y="1052736"/>
            <a:ext cx="2945755" cy="382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836712"/>
            <a:ext cx="597443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HONOROWY </a:t>
            </a:r>
            <a:r>
              <a:rPr lang="pl-PL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INŻYNIER</a:t>
            </a: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inż. Jerzy KWIECIŃSKI</a:t>
            </a:r>
          </a:p>
          <a:p>
            <a:pPr algn="just"/>
            <a:endParaRPr lang="pl-P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inżynier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doktor nauk technicznych po MBA.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Zanim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„oddał się”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polityce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był pracownikiem dydaktycznym Politechniki Warszawskiej. </a:t>
            </a: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1993 r. 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zajmuje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się programami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finansowanymi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funduszy europejskich.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latach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2003-2005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prezes Europejskiego Centrum Przedsiębiorczości.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Idąc śladami inżynierów ministrów II RP,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2005 r. obejmuje funkcję podsekretarza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stanu w Ministerstwie Rozwoju Regionalnego. </a:t>
            </a:r>
          </a:p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Członek Narodowej Rady Rozwoju przy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Prezydencie RP. Od 2018 r. Minister Inwestycji i Rozwoju.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l-PL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95832" y="6237312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 r="3997"/>
          <a:stretch/>
        </p:blipFill>
        <p:spPr>
          <a:xfrm>
            <a:off x="6297960" y="1124744"/>
            <a:ext cx="2018456" cy="380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3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307723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836712"/>
            <a:ext cx="466113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HONOROWY INŻYNIER</a:t>
            </a:r>
          </a:p>
          <a:p>
            <a:endParaRPr lang="pl-PL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 hab. inż. lek. med. </a:t>
            </a:r>
          </a:p>
          <a:p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Grzegorz PAWLICKI</a:t>
            </a:r>
          </a:p>
          <a:p>
            <a:endParaRPr lang="pl-PL" sz="11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bsolwent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Politechniki Warszawskiej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Warszawskiego Uniwersytetu Medycznego.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Uczeń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Cezarego Pawłowskiego,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asystenta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Marii Skłodowskiej-Curie.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Twórca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kierunku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studiów „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inżynieria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biomedyczna". Wieloletni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konsultant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krajowy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Ministra Zdrowia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dziedzinie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Inżynierii Medycznej. Współpracownicy i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wychowankowie mówią żartobliwie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Profesorze, że to </a:t>
            </a: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najlepszy lekarz </a:t>
            </a:r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wśród </a:t>
            </a: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inżynierów i jednocześnie </a:t>
            </a:r>
            <a:r>
              <a:rPr lang="pl-PL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najlepszy inżynier </a:t>
            </a: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wśród lekarzy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pl-PL" sz="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49651" y="6237312"/>
            <a:ext cx="4104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3" t="726" r="33028" b="-726"/>
          <a:stretch/>
        </p:blipFill>
        <p:spPr>
          <a:xfrm>
            <a:off x="6084168" y="1306849"/>
            <a:ext cx="2426073" cy="345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307723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3529" y="955795"/>
            <a:ext cx="44644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ZŁOTY INŻYNIER ĆWIERĆWIECZA</a:t>
            </a:r>
          </a:p>
          <a:p>
            <a:endParaRPr lang="pl-PL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rof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dr hab. inż.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Michał KLEIBER</a:t>
            </a:r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matematyk, informatyk,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mechanik, profesor nauk technicznych, nauczyciel akademicki.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 Nauki (2001-2005), Prezes PAN (2007-2015), Członek Kapituły Orła Białego. Autor kilkuset publikacji naukowych i kilku książek poświęconych zastosowaniom nowoczesnych metod komputerowych w badaniach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naukowych, technice i medycynie. W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 r. odebrał tytuł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Honorowego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Złotego Inżyniera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pl-PL" sz="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49651" y="6237312"/>
            <a:ext cx="4104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4" r="29876"/>
          <a:stretch/>
        </p:blipFill>
        <p:spPr>
          <a:xfrm>
            <a:off x="6151712" y="1052736"/>
            <a:ext cx="244827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307723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1083549"/>
            <a:ext cx="439248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ZŁOTY INŻYNIER ĆWIERĆWIECZA</a:t>
            </a:r>
          </a:p>
          <a:p>
            <a:endParaRPr lang="pl-PL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 inż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Andrzej SAJNAGA</a:t>
            </a:r>
          </a:p>
          <a:p>
            <a:endParaRPr lang="pl-PL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absolwent Politechniki Warszawskiej,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prezes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arządu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główny właściciel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Grupy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ASMET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Regułach k. Warszawy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2010 r. odebrał z rąk premiera Polską Nagrodę Jakości. Wybitny menedżer,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który udowodnił, że polska firma może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powodzeniem konkurować na rynku globalnym jakością dostarczanych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wyrobów i świadczonych usług. W 2014 r. odebrał tytuł Diamentowego Inżyniera.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49651" y="6237312"/>
            <a:ext cx="4104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182" y="1123578"/>
            <a:ext cx="2521802" cy="320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7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307723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1083549"/>
            <a:ext cx="511256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ZŁOTY INŻYNIER ĆWIERĆWIECZA</a:t>
            </a:r>
          </a:p>
          <a:p>
            <a:endParaRPr lang="pl-PL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rof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dr hab. inż.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Zbigniew ŚMIESZEK</a:t>
            </a:r>
            <a:endParaRPr 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ybitny naukowiec i menedżer,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specjalista metalurg, dyrektor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Instytutu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Metali Nieżelaznych w latach 1975-2018,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prezes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Stowarzyszenia Inżynierów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Techników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Metali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Nieżelaznych.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swą działalność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naukową został uhonorowany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wieloma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odznaczeniami państwowymi, resortowymi i towarzystw naukowych. 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Odebrał tytuł Złotego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Inżyniera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Pięciolecia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2001-2006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49651" y="6237312"/>
            <a:ext cx="4104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6" r="4878"/>
          <a:stretch/>
        </p:blipFill>
        <p:spPr>
          <a:xfrm>
            <a:off x="6156176" y="1081257"/>
            <a:ext cx="2520280" cy="34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48590" y="188640"/>
            <a:ext cx="8815898" cy="6480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1799692" y="605785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2"/>
                </a:solidFill>
              </a:rPr>
              <a:t>PATRONI MEDIALNI</a:t>
            </a:r>
            <a:endParaRPr lang="pl-PL" sz="4800" dirty="0">
              <a:solidFill>
                <a:schemeClr val="bg2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902" y="4299522"/>
            <a:ext cx="3183905" cy="703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Symbol zastępczy zawartości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479" y="2132856"/>
            <a:ext cx="3402752" cy="1204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4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853640"/>
            <a:ext cx="475252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WYRÓŻNIONY</a:t>
            </a:r>
          </a:p>
          <a:p>
            <a:endParaRPr lang="pl-PL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pl-PL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 hab. inż.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Marcin HOŁUB</a:t>
            </a:r>
          </a:p>
          <a:p>
            <a:pPr lvl="0"/>
            <a:endParaRPr lang="pl-PL" sz="20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elektryk z Politechniki Szczecińskiej.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swoim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koncie ma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już osiem patentów </a:t>
            </a:r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stopień doktora habilitowanego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lvl="0"/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Prowadzi pracę z dziedziny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nergoelektroniki oraz technologicznych zastosowań systemów plazmy niskotemperaturowej. Aktywny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działacz Stowarzyszenia Elektryków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Polskich w Szczecinie.</a:t>
            </a:r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Młody Inżynier</a:t>
            </a:r>
            <a:endParaRPr lang="pl-PL" sz="22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2529875" y="6190764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r="5406"/>
          <a:stretch/>
        </p:blipFill>
        <p:spPr>
          <a:xfrm>
            <a:off x="6372200" y="1052736"/>
            <a:ext cx="2230016" cy="343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0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782684"/>
            <a:ext cx="468052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WYRÓŻNIONY</a:t>
            </a: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pl-PL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mgr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inż.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Paweł MULARCZYK</a:t>
            </a:r>
          </a:p>
          <a:p>
            <a:pPr lvl="0"/>
            <a:endParaRPr lang="pl-PL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0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/>
                <a:cs typeface="Calibri" pitchFamily="34" charset="0"/>
              </a:rPr>
              <a:t>m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/>
                <a:cs typeface="Calibri" pitchFamily="34" charset="0"/>
              </a:rPr>
              <a:t>echanik, wybitny specjalista od urządzeń pomiarowych w gazownictwie, menedżer Produktu w Zakładzie Wytwórczym Urządzeń Gazowniczych INTERGAZ Sp. z o. o. 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/>
                <a:cs typeface="Calibri" pitchFamily="34" charset="0"/>
              </a:rPr>
              <a:t>Tarnowskich Górach. Opracował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/>
                <a:cs typeface="Calibri" pitchFamily="34" charset="0"/>
              </a:rPr>
              <a:t>i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/>
                <a:cs typeface="Calibri" pitchFamily="34" charset="0"/>
              </a:rPr>
              <a:t>uruchomił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/>
                <a:cs typeface="Calibri" pitchFamily="34" charset="0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/>
                <a:cs typeface="Calibri" pitchFamily="34" charset="0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/>
                <a:cs typeface="Calibri" pitchFamily="34" charset="0"/>
              </a:rPr>
              <a:t>pierwszy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/>
                <a:cs typeface="Calibri" pitchFamily="34" charset="0"/>
              </a:rPr>
              <a:t>w Polsce kompletny układ zasilania gazem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/>
                <a:cs typeface="Calibri" pitchFamily="34" charset="0"/>
              </a:rPr>
              <a:t>turbiny parowej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/>
                <a:cs typeface="Calibri" pitchFamily="34" charset="0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/>
                <a:cs typeface="Calibri" pitchFamily="34" charset="0"/>
              </a:rPr>
              <a:t>o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/>
                <a:cs typeface="Calibri" pitchFamily="34" charset="0"/>
              </a:rPr>
              <a:t>mocy 460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Calibri"/>
                <a:cs typeface="Calibri" pitchFamily="34" charset="0"/>
              </a:rPr>
              <a:t>MW.</a:t>
            </a:r>
            <a:endParaRPr lang="pl-PL" sz="2400" b="1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just"/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Młody Inżynier</a:t>
            </a:r>
            <a:endParaRPr lang="pl-PL" sz="22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/>
          <p:cNvSpPr/>
          <p:nvPr/>
        </p:nvSpPr>
        <p:spPr>
          <a:xfrm>
            <a:off x="2529875" y="6190764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t="2266" r="77696" b="47199"/>
          <a:stretch/>
        </p:blipFill>
        <p:spPr>
          <a:xfrm>
            <a:off x="6084168" y="1124744"/>
            <a:ext cx="2520280" cy="34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0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1206" y="852946"/>
            <a:ext cx="525890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WYRÓŻNIONA</a:t>
            </a:r>
            <a:endParaRPr lang="pl-PL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pl-PL" alt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</a:t>
            </a:r>
            <a:r>
              <a:rPr lang="pl-PL" alt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inż. Katarzyna </a:t>
            </a:r>
            <a:r>
              <a:rPr lang="pl-PL" alt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LESZCZYŃSKA-SEJDA </a:t>
            </a:r>
            <a:endParaRPr lang="pl-PL" altLang="pl-PL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sz="2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kieruje Zakładem Hydrometalurgii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Instytutu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Metali Nieżelaznych w Gliwicach. Niedawno odbierała nagrodę w Konkursie „Kobieta Wynalazca”, jako współautorka technologii odzysku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renu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należącej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KGHM Hucie Głogów. Dzięki jej pomysłom Polska stała się trzecim producentem </a:t>
            </a: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renu </a:t>
            </a:r>
            <a:b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alt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pl-PL" alt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świecie. </a:t>
            </a:r>
          </a:p>
          <a:p>
            <a:pPr lvl="0">
              <a:spcAft>
                <a:spcPts val="0"/>
              </a:spcAft>
            </a:pPr>
            <a:endParaRPr lang="pl-PL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nauka</a:t>
            </a:r>
            <a:endParaRPr lang="pl-PL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749225" y="6165304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5" b="12500"/>
          <a:stretch/>
        </p:blipFill>
        <p:spPr>
          <a:xfrm rot="5400000">
            <a:off x="5632894" y="1648026"/>
            <a:ext cx="335082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8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017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05484" y="776290"/>
            <a:ext cx="491458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WYRÓŻNIONY</a:t>
            </a:r>
          </a:p>
          <a:p>
            <a:endParaRPr lang="pl-PL" sz="1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 inż. Zbigniew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NOWIŃSKI </a:t>
            </a:r>
          </a:p>
          <a:p>
            <a:endParaRPr lang="pl-PL" sz="1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właściciel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firmy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AGROMAX Brodnica.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romotor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ekologicznych rozwiązań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kujawskich domach. Nowoczesne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kotły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opalane 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ekogroszkiem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wprowadził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gminie Brodnica zanim w wielkich miastach zaczęto o nich mówić.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Stąd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wyróżnienie w kategorii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ekologia oraz prawo do noszenia górniczego stroju przyznane przez spółkę produkującą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węgiel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wysokiej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jakości.</a:t>
            </a:r>
          </a:p>
          <a:p>
            <a:endParaRPr lang="pl-P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ekologia</a:t>
            </a:r>
            <a:endParaRPr lang="pl-PL" sz="22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49651" y="6237312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3696" r="2941"/>
          <a:stretch/>
        </p:blipFill>
        <p:spPr>
          <a:xfrm>
            <a:off x="6513860" y="908720"/>
            <a:ext cx="2160240" cy="351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3528" y="879320"/>
            <a:ext cx="475252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WYRÓŻNIONY</a:t>
            </a:r>
          </a:p>
          <a:p>
            <a:pPr algn="just"/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Aft>
                <a:spcPts val="0"/>
              </a:spcAft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mgr inż. Krzysztof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ROSOŁOWSKI</a:t>
            </a:r>
          </a:p>
          <a:p>
            <a:pPr lvl="0">
              <a:spcAft>
                <a:spcPts val="0"/>
              </a:spcAft>
            </a:pPr>
            <a:endParaRPr lang="pl-PL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Aft>
                <a:spcPts val="0"/>
              </a:spcAft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Absolwent Politechniki Śląskiej, kierownik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montażu w tyskim zakładzie spółki Fiat Chrysler </a:t>
            </a:r>
            <a:r>
              <a:rPr lang="pl-PL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Automobiles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 Kreatywny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inżynier z zakresu cyfryzacji procesów montażu, technologii produkcji w formacie 3D, nowych uruchomień Segmentu A oraz Przemysłu 4.0. </a:t>
            </a:r>
          </a:p>
          <a:p>
            <a:pPr algn="just"/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l-PL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l-PL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jakość</a:t>
            </a:r>
            <a:endParaRPr lang="pl-PL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90112" y="6237312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 r="6292"/>
          <a:stretch/>
        </p:blipFill>
        <p:spPr>
          <a:xfrm>
            <a:off x="6588224" y="1067656"/>
            <a:ext cx="216024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95536" y="716143"/>
            <a:ext cx="49685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WYRÓŻNIONY</a:t>
            </a: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 inż. Krzysztof RÓŻEWICZ</a:t>
            </a:r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Aft>
                <a:spcPts val="0"/>
              </a:spcAft>
            </a:pPr>
            <a:endParaRPr lang="pl-P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lvl="0">
              <a:spcAft>
                <a:spcPts val="0"/>
              </a:spcAft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prezes i dyrektor zarządzający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 Instytucie Badawczym Ochronnych Systemów IBOS Sp. z o. o.  w Inowrocławiu. Interdyscyplinarną wiedzę techniczną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 ekonomiczną oraz umiejętności menedżerskie wykorzystuje pracując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na odpowiedzialnych stanowiskach. 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Wdrożył wiele systemów elektronicznych, które umożliwiają bardziej bezpieczną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jazdę po polskich autostradach. </a:t>
            </a:r>
          </a:p>
          <a:p>
            <a:pPr algn="just"/>
            <a:endParaRPr lang="pl-PL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infrastruktura </a:t>
            </a:r>
            <a:endParaRPr lang="pl-PL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24155" y="6309320"/>
            <a:ext cx="41376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5"/>
          <a:stretch/>
        </p:blipFill>
        <p:spPr>
          <a:xfrm>
            <a:off x="6444208" y="1052736"/>
            <a:ext cx="2160240" cy="36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2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Złoty Inżynier 2018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38781" y="788364"/>
            <a:ext cx="452125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WYRÓŻNIONY</a:t>
            </a: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Janusz ZALARSKI</a:t>
            </a:r>
          </a:p>
          <a:p>
            <a:endParaRPr lang="pl-PL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echnik przetwórstwa spożywczego, właściciel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firmy Płatek w Nowej Wsi Szlacheckiej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k.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Krakowa. Odbierał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już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wiele nagród za troskę o jakość polskich wędlin, oddającą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smak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z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przeszłości. Kategoria high-</a:t>
            </a:r>
            <a:r>
              <a:rPr lang="pl-PL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tech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,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gdyż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stosując nowe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technologie, </a:t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dba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jednocześnie o zachowanie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tradycji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ojców </a:t>
            </a: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i dziadków. </a:t>
            </a:r>
          </a:p>
          <a:p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algn="just"/>
            <a:endParaRPr lang="pl-PL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l-PL" sz="22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Kategoria: high-</a:t>
            </a:r>
            <a:r>
              <a:rPr lang="pl-PL" sz="2200" b="1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</a:t>
            </a:r>
            <a:endParaRPr lang="pl-PL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625936" y="6237312"/>
            <a:ext cx="4104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lata 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polskim rynku prasowym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678"/>
            <a:ext cx="1253265" cy="115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2" descr="imap://malwina%2Ewronowska@mail.not.org.pl:993/fetch%3EUID%3E.INBOX%3E934?part=1.2&amp;type=image/jpeg&amp;filename=IMG_5192%20%282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0" t="5901" r="6851" b="26506"/>
          <a:stretch/>
        </p:blipFill>
        <p:spPr>
          <a:xfrm>
            <a:off x="6084168" y="1035427"/>
            <a:ext cx="2518048" cy="426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5203</TotalTime>
  <Words>738</Words>
  <Application>Microsoft Office PowerPoint</Application>
  <PresentationFormat>Pokaz na ekranie (4:3)</PresentationFormat>
  <Paragraphs>244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3" baseType="lpstr">
      <vt:lpstr>Arial</vt:lpstr>
      <vt:lpstr>Calibri</vt:lpstr>
      <vt:lpstr>Candara</vt:lpstr>
      <vt:lpstr>Symbol</vt:lpstr>
      <vt:lpstr>Times New Roman</vt:lpstr>
      <vt:lpstr>Kształt fali</vt:lpstr>
      <vt:lpstr>XXV edycja plebiscytu o tytuł Złotego Inżyniera Przeglądu Technicznego 2018 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Złoty Inżynier 2018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Malwina Wronowska</dc:creator>
  <cp:lastModifiedBy>Jan Kowalski</cp:lastModifiedBy>
  <cp:revision>301</cp:revision>
  <cp:lastPrinted>2019-02-20T10:48:59Z</cp:lastPrinted>
  <dcterms:created xsi:type="dcterms:W3CDTF">2014-03-05T08:58:49Z</dcterms:created>
  <dcterms:modified xsi:type="dcterms:W3CDTF">2019-02-26T14:19:05Z</dcterms:modified>
</cp:coreProperties>
</file>