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9" r:id="rId2"/>
    <p:sldId id="293" r:id="rId3"/>
    <p:sldId id="258" r:id="rId4"/>
    <p:sldId id="286" r:id="rId5"/>
    <p:sldId id="285" r:id="rId6"/>
    <p:sldId id="288" r:id="rId7"/>
    <p:sldId id="289" r:id="rId8"/>
    <p:sldId id="282" r:id="rId9"/>
    <p:sldId id="290" r:id="rId10"/>
    <p:sldId id="277" r:id="rId11"/>
    <p:sldId id="292" r:id="rId12"/>
    <p:sldId id="283" r:id="rId13"/>
    <p:sldId id="287" r:id="rId14"/>
    <p:sldId id="291" r:id="rId15"/>
    <p:sldId id="295" r:id="rId16"/>
    <p:sldId id="294" r:id="rId17"/>
    <p:sldId id="276" r:id="rId18"/>
    <p:sldId id="279" r:id="rId19"/>
    <p:sldId id="281" r:id="rId20"/>
    <p:sldId id="269" r:id="rId21"/>
  </p:sldIdLst>
  <p:sldSz cx="9144000" cy="6858000" type="screen4x3"/>
  <p:notesSz cx="6834188" cy="99790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514" autoAdjust="0"/>
  </p:normalViewPr>
  <p:slideViewPr>
    <p:cSldViewPr>
      <p:cViewPr varScale="1">
        <p:scale>
          <a:sx n="110" d="100"/>
          <a:sy n="110" d="100"/>
        </p:scale>
        <p:origin x="168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B6B725-9EBA-46BA-996E-F86627FB001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86E8123-F56E-4799-9201-33ABBFAEEC09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pl-PL" dirty="0" smtClean="0"/>
            <a:t>jako usługa ekspercka</a:t>
          </a:r>
          <a:endParaRPr lang="pl-PL" dirty="0"/>
        </a:p>
      </dgm:t>
    </dgm:pt>
    <dgm:pt modelId="{4B8BE544-C34E-4BA2-90D5-53D4384DEF4A}" type="parTrans" cxnId="{3BA87AE3-BFE8-4729-BDA3-50C1B8499082}">
      <dgm:prSet/>
      <dgm:spPr/>
      <dgm:t>
        <a:bodyPr/>
        <a:lstStyle/>
        <a:p>
          <a:endParaRPr lang="pl-PL"/>
        </a:p>
      </dgm:t>
    </dgm:pt>
    <dgm:pt modelId="{058D2F9C-F53A-45EC-9EEE-713256652EA6}" type="sibTrans" cxnId="{3BA87AE3-BFE8-4729-BDA3-50C1B8499082}">
      <dgm:prSet/>
      <dgm:spPr/>
      <dgm:t>
        <a:bodyPr/>
        <a:lstStyle/>
        <a:p>
          <a:endParaRPr lang="pl-PL"/>
        </a:p>
      </dgm:t>
    </dgm:pt>
    <dgm:pt modelId="{B6730BC2-5548-477A-9D0A-C00C9E3E20D9}">
      <dgm:prSet/>
      <dgm:spPr>
        <a:solidFill>
          <a:srgbClr val="00B050"/>
        </a:solidFill>
      </dgm:spPr>
      <dgm:t>
        <a:bodyPr/>
        <a:lstStyle/>
        <a:p>
          <a:r>
            <a:rPr lang="pl-PL" dirty="0" smtClean="0"/>
            <a:t>jako element procesu wychowawczego </a:t>
          </a:r>
          <a:br>
            <a:rPr lang="pl-PL" dirty="0" smtClean="0"/>
          </a:br>
          <a:r>
            <a:rPr lang="pl-PL" dirty="0" smtClean="0"/>
            <a:t>i edukacji całożyciowej</a:t>
          </a:r>
          <a:endParaRPr lang="pl-PL" dirty="0"/>
        </a:p>
      </dgm:t>
    </dgm:pt>
    <dgm:pt modelId="{C5B256AB-EFAB-40FC-866A-158F1EC5A303}" type="parTrans" cxnId="{2E972826-3001-4488-B908-54BCE2195246}">
      <dgm:prSet/>
      <dgm:spPr/>
      <dgm:t>
        <a:bodyPr/>
        <a:lstStyle/>
        <a:p>
          <a:endParaRPr lang="pl-PL"/>
        </a:p>
      </dgm:t>
    </dgm:pt>
    <dgm:pt modelId="{E9E7006B-7043-44BF-9A3D-18EA2BBA2485}" type="sibTrans" cxnId="{2E972826-3001-4488-B908-54BCE2195246}">
      <dgm:prSet/>
      <dgm:spPr/>
      <dgm:t>
        <a:bodyPr/>
        <a:lstStyle/>
        <a:p>
          <a:endParaRPr lang="pl-PL"/>
        </a:p>
      </dgm:t>
    </dgm:pt>
    <dgm:pt modelId="{28C04B0E-B4F7-41B2-9FD5-BE539284A0A0}" type="pres">
      <dgm:prSet presAssocID="{61B6B725-9EBA-46BA-996E-F86627FB001A}" presName="Name0" presStyleCnt="0">
        <dgm:presLayoutVars>
          <dgm:dir/>
          <dgm:resizeHandles val="exact"/>
        </dgm:presLayoutVars>
      </dgm:prSet>
      <dgm:spPr/>
    </dgm:pt>
    <dgm:pt modelId="{A1B8656F-85B9-4DF8-867C-278D9216E407}" type="pres">
      <dgm:prSet presAssocID="{186E8123-F56E-4799-9201-33ABBFAEEC0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660B973-8CC8-40D0-A474-2169463953E5}" type="pres">
      <dgm:prSet presAssocID="{058D2F9C-F53A-45EC-9EEE-713256652EA6}" presName="sibTrans" presStyleLbl="sibTrans2D1" presStyleIdx="0" presStyleCnt="1"/>
      <dgm:spPr/>
      <dgm:t>
        <a:bodyPr/>
        <a:lstStyle/>
        <a:p>
          <a:endParaRPr lang="pl-PL"/>
        </a:p>
      </dgm:t>
    </dgm:pt>
    <dgm:pt modelId="{AE9C1DCE-903D-4064-89AD-405DD64212A8}" type="pres">
      <dgm:prSet presAssocID="{058D2F9C-F53A-45EC-9EEE-713256652EA6}" presName="connectorText" presStyleLbl="sibTrans2D1" presStyleIdx="0" presStyleCnt="1"/>
      <dgm:spPr/>
      <dgm:t>
        <a:bodyPr/>
        <a:lstStyle/>
        <a:p>
          <a:endParaRPr lang="pl-PL"/>
        </a:p>
      </dgm:t>
    </dgm:pt>
    <dgm:pt modelId="{10D9F638-93DD-4294-B790-CFA870255D44}" type="pres">
      <dgm:prSet presAssocID="{B6730BC2-5548-477A-9D0A-C00C9E3E20D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89F13C0-443A-4ADB-AA99-EDC069FD1FE3}" type="presOf" srcId="{186E8123-F56E-4799-9201-33ABBFAEEC09}" destId="{A1B8656F-85B9-4DF8-867C-278D9216E407}" srcOrd="0" destOrd="0" presId="urn:microsoft.com/office/officeart/2005/8/layout/process1"/>
    <dgm:cxn modelId="{B119C480-8682-49CF-859B-9EF9465ED1F2}" type="presOf" srcId="{058D2F9C-F53A-45EC-9EEE-713256652EA6}" destId="{D660B973-8CC8-40D0-A474-2169463953E5}" srcOrd="0" destOrd="0" presId="urn:microsoft.com/office/officeart/2005/8/layout/process1"/>
    <dgm:cxn modelId="{2E972826-3001-4488-B908-54BCE2195246}" srcId="{61B6B725-9EBA-46BA-996E-F86627FB001A}" destId="{B6730BC2-5548-477A-9D0A-C00C9E3E20D9}" srcOrd="1" destOrd="0" parTransId="{C5B256AB-EFAB-40FC-866A-158F1EC5A303}" sibTransId="{E9E7006B-7043-44BF-9A3D-18EA2BBA2485}"/>
    <dgm:cxn modelId="{3BA87AE3-BFE8-4729-BDA3-50C1B8499082}" srcId="{61B6B725-9EBA-46BA-996E-F86627FB001A}" destId="{186E8123-F56E-4799-9201-33ABBFAEEC09}" srcOrd="0" destOrd="0" parTransId="{4B8BE544-C34E-4BA2-90D5-53D4384DEF4A}" sibTransId="{058D2F9C-F53A-45EC-9EEE-713256652EA6}"/>
    <dgm:cxn modelId="{F9C00A58-6230-48B6-A460-2686E377E0A3}" type="presOf" srcId="{61B6B725-9EBA-46BA-996E-F86627FB001A}" destId="{28C04B0E-B4F7-41B2-9FD5-BE539284A0A0}" srcOrd="0" destOrd="0" presId="urn:microsoft.com/office/officeart/2005/8/layout/process1"/>
    <dgm:cxn modelId="{C65232EF-7B70-468F-9796-F17F490366EB}" type="presOf" srcId="{B6730BC2-5548-477A-9D0A-C00C9E3E20D9}" destId="{10D9F638-93DD-4294-B790-CFA870255D44}" srcOrd="0" destOrd="0" presId="urn:microsoft.com/office/officeart/2005/8/layout/process1"/>
    <dgm:cxn modelId="{400AB7FE-3B3E-4709-87F3-6856675170D8}" type="presOf" srcId="{058D2F9C-F53A-45EC-9EEE-713256652EA6}" destId="{AE9C1DCE-903D-4064-89AD-405DD64212A8}" srcOrd="1" destOrd="0" presId="urn:microsoft.com/office/officeart/2005/8/layout/process1"/>
    <dgm:cxn modelId="{3BCACD1E-AA60-4692-B030-33F6FA993FC9}" type="presParOf" srcId="{28C04B0E-B4F7-41B2-9FD5-BE539284A0A0}" destId="{A1B8656F-85B9-4DF8-867C-278D9216E407}" srcOrd="0" destOrd="0" presId="urn:microsoft.com/office/officeart/2005/8/layout/process1"/>
    <dgm:cxn modelId="{B5B58B9A-BBF1-476E-B51B-0BDCF0F870B6}" type="presParOf" srcId="{28C04B0E-B4F7-41B2-9FD5-BE539284A0A0}" destId="{D660B973-8CC8-40D0-A474-2169463953E5}" srcOrd="1" destOrd="0" presId="urn:microsoft.com/office/officeart/2005/8/layout/process1"/>
    <dgm:cxn modelId="{43E7C26B-64F3-409F-BB4F-682C3438A3DE}" type="presParOf" srcId="{D660B973-8CC8-40D0-A474-2169463953E5}" destId="{AE9C1DCE-903D-4064-89AD-405DD64212A8}" srcOrd="0" destOrd="0" presId="urn:microsoft.com/office/officeart/2005/8/layout/process1"/>
    <dgm:cxn modelId="{7B89A796-56D4-4D6D-B552-05822A39EE21}" type="presParOf" srcId="{28C04B0E-B4F7-41B2-9FD5-BE539284A0A0}" destId="{10D9F638-93DD-4294-B790-CFA870255D4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8656F-85B9-4DF8-867C-278D9216E407}">
      <dsp:nvSpPr>
        <dsp:cNvPr id="0" name=""/>
        <dsp:cNvSpPr/>
      </dsp:nvSpPr>
      <dsp:spPr>
        <a:xfrm>
          <a:off x="1645" y="583250"/>
          <a:ext cx="3509018" cy="210541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jako usługa ekspercka</a:t>
          </a:r>
          <a:endParaRPr lang="pl-PL" sz="2800" kern="1200" dirty="0"/>
        </a:p>
      </dsp:txBody>
      <dsp:txXfrm>
        <a:off x="63310" y="644915"/>
        <a:ext cx="3385688" cy="1982081"/>
      </dsp:txXfrm>
    </dsp:sp>
    <dsp:sp modelId="{D660B973-8CC8-40D0-A474-2169463953E5}">
      <dsp:nvSpPr>
        <dsp:cNvPr id="0" name=""/>
        <dsp:cNvSpPr/>
      </dsp:nvSpPr>
      <dsp:spPr>
        <a:xfrm>
          <a:off x="3861566" y="1200837"/>
          <a:ext cx="743911" cy="870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200" kern="1200"/>
        </a:p>
      </dsp:txBody>
      <dsp:txXfrm>
        <a:off x="3861566" y="1374884"/>
        <a:ext cx="520738" cy="522142"/>
      </dsp:txXfrm>
    </dsp:sp>
    <dsp:sp modelId="{10D9F638-93DD-4294-B790-CFA870255D44}">
      <dsp:nvSpPr>
        <dsp:cNvPr id="0" name=""/>
        <dsp:cNvSpPr/>
      </dsp:nvSpPr>
      <dsp:spPr>
        <a:xfrm>
          <a:off x="4914271" y="583250"/>
          <a:ext cx="3509018" cy="2105411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jako element procesu wychowawczego </a:t>
          </a:r>
          <a:br>
            <a:rPr lang="pl-PL" sz="2800" kern="1200" dirty="0" smtClean="0"/>
          </a:br>
          <a:r>
            <a:rPr lang="pl-PL" sz="2800" kern="1200" dirty="0" smtClean="0"/>
            <a:t>i edukacji całożyciowej</a:t>
          </a:r>
          <a:endParaRPr lang="pl-PL" sz="2800" kern="1200" dirty="0"/>
        </a:p>
      </dsp:txBody>
      <dsp:txXfrm>
        <a:off x="4975936" y="644915"/>
        <a:ext cx="3385688" cy="1982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500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71125" y="0"/>
            <a:ext cx="2961481" cy="500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49FE0-24E1-44D9-9BC5-776ADA35CD7A}" type="datetimeFigureOut">
              <a:rPr lang="pl-PL" smtClean="0"/>
              <a:t>2016-02-03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78342"/>
            <a:ext cx="2961481" cy="500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71125" y="9478342"/>
            <a:ext cx="2961481" cy="500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2519B-B07B-419D-A661-72D944656E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0637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71125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3B51C-30E9-4A6A-9C02-ED997AFE138D}" type="datetimeFigureOut">
              <a:rPr lang="pl-PL" smtClean="0"/>
              <a:pPr/>
              <a:t>2016-02-03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71125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DB760-7BA2-4A96-B0DE-50B5A4C60F9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8095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4213"/>
            <a:ext cx="4575175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xfrm>
            <a:off x="687388" y="4344988"/>
            <a:ext cx="5484812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244" tIns="45122" rIns="90244" bIns="4512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2371913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://www.youtube.com/watch?v=BHUYtq-eJ7Q&amp;feature=player_embedded" TargetMode="External"/><Relationship Id="rId7" Type="http://schemas.openxmlformats.org/officeDocument/2006/relationships/hyperlink" Target="http://www.youtube.com/watch?v=A4W1i03G_bo&amp;feature=player_embedded" TargetMode="External"/><Relationship Id="rId12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11" Type="http://schemas.openxmlformats.org/officeDocument/2006/relationships/hyperlink" Target="http://www.youtube.com/watch?v=YhJxqmprveA" TargetMode="External"/><Relationship Id="rId5" Type="http://schemas.openxmlformats.org/officeDocument/2006/relationships/hyperlink" Target="http://www.youtube.com/watch?v=MLmsiQdPg4M&amp;feature=player_embedded" TargetMode="External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openxmlformats.org/officeDocument/2006/relationships/hyperlink" Target="http://www.youtube.com/watch?v=QZ-5ex7wEsA" TargetMode="Externa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hyperlink" Target="http://moodle.koweziu.edu.pl/course/view.php?id=6" TargetMode="External"/><Relationship Id="rId13" Type="http://schemas.openxmlformats.org/officeDocument/2006/relationships/hyperlink" Target="http://moodle.koweziu.edu.pl/course/view.php?id=13" TargetMode="External"/><Relationship Id="rId3" Type="http://schemas.openxmlformats.org/officeDocument/2006/relationships/hyperlink" Target="http://moodle.koweziu.edu.pl/course/category.php?id=2" TargetMode="External"/><Relationship Id="rId7" Type="http://schemas.openxmlformats.org/officeDocument/2006/relationships/hyperlink" Target="http://moodle.koweziu.edu.pl/course/view.php?id=5" TargetMode="External"/><Relationship Id="rId12" Type="http://schemas.openxmlformats.org/officeDocument/2006/relationships/hyperlink" Target="http://moodle.koweziu.edu.pl/course/view.php?id=12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moodle.koweziu.edu.pl/course/view.php?id=4" TargetMode="External"/><Relationship Id="rId11" Type="http://schemas.openxmlformats.org/officeDocument/2006/relationships/hyperlink" Target="http://moodle.koweziu.edu.pl/course/view.php?id=11" TargetMode="External"/><Relationship Id="rId5" Type="http://schemas.openxmlformats.org/officeDocument/2006/relationships/hyperlink" Target="http://moodle.koweziu.edu.pl/course/view.php?id=40" TargetMode="External"/><Relationship Id="rId10" Type="http://schemas.openxmlformats.org/officeDocument/2006/relationships/hyperlink" Target="http://moodle.koweziu.edu.pl/course/view.php?id=9" TargetMode="External"/><Relationship Id="rId4" Type="http://schemas.openxmlformats.org/officeDocument/2006/relationships/hyperlink" Target="http://moodle.koweziu.edu.pl/course/view.php?id=44" TargetMode="External"/><Relationship Id="rId9" Type="http://schemas.openxmlformats.org/officeDocument/2006/relationships/hyperlink" Target="http://moodle.koweziu.edu.pl/course/view.php?id=8" TargetMode="Externa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koweziu.edu.pl/edukator/index.php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://moodle.koweziu.edu.pl/logowanie/index.php" TargetMode="Externa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://www.ksztalceniemodulowe-koweziu.pl/baza-instytucji/instytucje-wdrazajace.html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://www.koweziu.edu.pl/index.php?id=szukaj_gim/szukaj_gim" TargetMode="External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hyperlink" Target="http://www.koweziu.edu.pl/index.php?id=szukaj_sz" TargetMode="External"/><Relationship Id="rId5" Type="http://schemas.openxmlformats.org/officeDocument/2006/relationships/hyperlink" Target="http://www.koweziu.edu.pl/index.php?id=szukaj_odn/szukaj_odn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hyperlink" Target="http://www.koweziu.edu.pl/index.php?id=szukaj_ckuip2" TargetMode="External"/><Relationship Id="rId1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2016-02-03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3275856" y="44624"/>
            <a:ext cx="5410944" cy="864096"/>
          </a:xfrm>
        </p:spPr>
        <p:txBody>
          <a:bodyPr>
            <a:normAutofit/>
          </a:bodyPr>
          <a:lstStyle/>
          <a:p>
            <a:r>
              <a:rPr lang="pl-PL" i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Kliknij, aby edytować styl</a:t>
            </a:r>
            <a:endParaRPr lang="pl-PL" i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628800"/>
            <a:ext cx="7992888" cy="194421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ERTA - fil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2016-02-03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Picture 4" descr="C:\Users\admin\Desktop\prezentacja pptx\pasek_y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960927"/>
            <a:ext cx="8994775" cy="34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3275856" y="44624"/>
            <a:ext cx="5410944" cy="864096"/>
          </a:xfrm>
        </p:spPr>
        <p:txBody>
          <a:bodyPr/>
          <a:lstStyle/>
          <a:p>
            <a:r>
              <a:rPr lang="pl-PL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Kliknij, aby edytować styl</a:t>
            </a:r>
            <a:endParaRPr lang="pl-P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467544" y="3933056"/>
            <a:ext cx="8229600" cy="2193107"/>
          </a:xfrm>
        </p:spPr>
        <p:txBody>
          <a:bodyPr/>
          <a:lstStyle/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  <a:p>
            <a:pPr marL="0" lvl="1" indent="0">
              <a:buNone/>
            </a:pPr>
            <a:r>
              <a:rPr lang="pl-PL" smtClean="0"/>
              <a:t>Drugi poziom</a:t>
            </a:r>
          </a:p>
        </p:txBody>
      </p:sp>
      <p:sp>
        <p:nvSpPr>
          <p:cNvPr id="9" name="Prostokąt 8"/>
          <p:cNvSpPr/>
          <p:nvPr userDrawn="1"/>
        </p:nvSpPr>
        <p:spPr>
          <a:xfrm>
            <a:off x="5148064" y="947185"/>
            <a:ext cx="712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FILMY</a:t>
            </a:r>
            <a:endParaRPr lang="pl-PL" sz="140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72670"/>
            <a:ext cx="1879972" cy="141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329" y="2214962"/>
            <a:ext cx="1988470" cy="139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>
            <a:hlinkClick r:id="rId7"/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172670"/>
            <a:ext cx="185681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>
            <a:hlinkClick r:id="rId9"/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60852"/>
            <a:ext cx="2062047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>
            <a:hlinkClick r:id="rId11"/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596" y="3960480"/>
            <a:ext cx="2082799" cy="144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48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2016-02-03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26" name="Picture 4" descr="C:\Users\admin\Desktop\prezentacja pptx\pasek_y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960927"/>
            <a:ext cx="8994775" cy="34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/>
          <p:cNvSpPr txBox="1"/>
          <p:nvPr userDrawn="1"/>
        </p:nvSpPr>
        <p:spPr>
          <a:xfrm>
            <a:off x="4156136" y="956694"/>
            <a:ext cx="509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Calibri" pitchFamily="34" charset="0"/>
              <a:buNone/>
            </a:pPr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EDUKACYJNA PRZESTRZEŃ WIRTUALNA (</a:t>
            </a:r>
            <a:r>
              <a:rPr lang="pl-PL" sz="16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EPW</a:t>
            </a:r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pl-PL" sz="16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  <a:hlinkClick r:id="rId3"/>
            </a:endParaRPr>
          </a:p>
        </p:txBody>
      </p:sp>
      <p:sp>
        <p:nvSpPr>
          <p:cNvPr id="11" name="Prostokąt 10"/>
          <p:cNvSpPr/>
          <p:nvPr userDrawn="1"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dirty="0" smtClean="0">
              <a:latin typeface="Arial" pitchFamily="34" charset="0"/>
              <a:cs typeface="Arial" pitchFamily="34" charset="0"/>
              <a:hlinkClick r:id="rId3"/>
            </a:endParaRPr>
          </a:p>
          <a:p>
            <a:pPr marL="285750" indent="-285750">
              <a:buFont typeface="Calibri" pitchFamily="34" charset="0"/>
              <a:buChar char="–"/>
            </a:pPr>
            <a:r>
              <a:rPr lang="pl-PL" dirty="0" smtClean="0">
                <a:latin typeface="Arial" pitchFamily="34" charset="0"/>
                <a:cs typeface="Arial" pitchFamily="34" charset="0"/>
                <a:hlinkClick r:id="rId4"/>
              </a:rPr>
              <a:t>Język obcy zawodowy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Calibri" pitchFamily="34" charset="0"/>
              <a:buChar char="–"/>
            </a:pPr>
            <a:r>
              <a:rPr lang="pl-PL" dirty="0" smtClean="0">
                <a:latin typeface="Arial" pitchFamily="34" charset="0"/>
                <a:cs typeface="Arial" pitchFamily="34" charset="0"/>
                <a:hlinkClick r:id="rId5"/>
              </a:rPr>
              <a:t>Programy nauczania dla zawodów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Calibri" pitchFamily="34" charset="0"/>
              <a:buChar char="–"/>
            </a:pPr>
            <a:r>
              <a:rPr lang="pl-PL" dirty="0" smtClean="0">
                <a:latin typeface="Arial" pitchFamily="34" charset="0"/>
                <a:cs typeface="Arial" pitchFamily="34" charset="0"/>
                <a:hlinkClick r:id="rId6"/>
              </a:rPr>
              <a:t>Kształcenie na odległość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Calibri" pitchFamily="34" charset="0"/>
              <a:buChar char="–"/>
            </a:pPr>
            <a:r>
              <a:rPr lang="pl-PL" dirty="0" smtClean="0">
                <a:latin typeface="Arial" pitchFamily="34" charset="0"/>
                <a:cs typeface="Arial" pitchFamily="34" charset="0"/>
                <a:hlinkClick r:id="rId7"/>
              </a:rPr>
              <a:t>Nauka zawodu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Calibri" pitchFamily="34" charset="0"/>
              <a:buChar char="–"/>
            </a:pPr>
            <a:r>
              <a:rPr lang="pl-PL" dirty="0" smtClean="0">
                <a:latin typeface="Arial" pitchFamily="34" charset="0"/>
                <a:cs typeface="Arial" pitchFamily="34" charset="0"/>
                <a:hlinkClick r:id="rId8"/>
              </a:rPr>
              <a:t>Programy nauczania dla zawodów – do 1 września 2012 roku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Calibri" pitchFamily="34" charset="0"/>
              <a:buChar char="–"/>
            </a:pPr>
            <a:r>
              <a:rPr lang="pl-PL" dirty="0" smtClean="0">
                <a:latin typeface="Arial" pitchFamily="34" charset="0"/>
                <a:cs typeface="Arial" pitchFamily="34" charset="0"/>
                <a:hlinkClick r:id="rId9"/>
              </a:rPr>
              <a:t>Jakość w kształceniu i szkoleniu zawodowym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Calibri" pitchFamily="34" charset="0"/>
              <a:buChar char="–"/>
            </a:pPr>
            <a:r>
              <a:rPr lang="pl-PL" dirty="0" smtClean="0">
                <a:latin typeface="Arial" pitchFamily="34" charset="0"/>
                <a:cs typeface="Arial" pitchFamily="34" charset="0"/>
                <a:hlinkClick r:id="rId10"/>
              </a:rPr>
              <a:t>Doradca zawodowy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Calibri" pitchFamily="34" charset="0"/>
              <a:buChar char="–"/>
            </a:pPr>
            <a:r>
              <a:rPr lang="pl-PL" dirty="0" smtClean="0">
                <a:latin typeface="Arial" pitchFamily="34" charset="0"/>
                <a:cs typeface="Arial" pitchFamily="34" charset="0"/>
                <a:hlinkClick r:id="rId11"/>
              </a:rPr>
              <a:t>Forum "Eksperta"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Calibri" pitchFamily="34" charset="0"/>
              <a:buChar char="–"/>
            </a:pPr>
            <a:r>
              <a:rPr lang="pl-PL" dirty="0" smtClean="0">
                <a:latin typeface="Arial" pitchFamily="34" charset="0"/>
                <a:cs typeface="Arial" pitchFamily="34" charset="0"/>
                <a:hlinkClick r:id="rId12"/>
              </a:rPr>
              <a:t>Kształcenie modułowe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Calibri" pitchFamily="34" charset="0"/>
              <a:buChar char="–"/>
            </a:pPr>
            <a:r>
              <a:rPr lang="pl-PL" dirty="0" smtClean="0">
                <a:latin typeface="Arial" pitchFamily="34" charset="0"/>
                <a:cs typeface="Arial" pitchFamily="34" charset="0"/>
                <a:hlinkClick r:id="rId13"/>
              </a:rPr>
              <a:t>Akredytacja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79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2016-02-03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2196853" y="5661248"/>
            <a:ext cx="5256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Zachęcamy do odwiedzin naszej strony </a:t>
            </a:r>
            <a:r>
              <a:rPr lang="pl-PL" sz="14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www.koweziu.edu.pl</a:t>
            </a:r>
            <a:endParaRPr lang="pl-PL" sz="1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ole tekstowe 11"/>
          <p:cNvSpPr txBox="1"/>
          <p:nvPr userDrawn="1"/>
        </p:nvSpPr>
        <p:spPr>
          <a:xfrm>
            <a:off x="2699792" y="1647285"/>
            <a:ext cx="39783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Dziękuję za uwagę.</a:t>
            </a:r>
          </a:p>
          <a:p>
            <a:pPr marL="0" indent="0" algn="ctr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</a:t>
            </a:r>
            <a:endParaRPr lang="pl-PL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pole tekstowe 12"/>
          <p:cNvSpPr txBox="1"/>
          <p:nvPr userDrawn="1"/>
        </p:nvSpPr>
        <p:spPr>
          <a:xfrm>
            <a:off x="4716016" y="8546"/>
            <a:ext cx="2911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KOWEZiU</a:t>
            </a:r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pl-PL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ul. Spartańska </a:t>
            </a:r>
            <a:r>
              <a:rPr lang="pl-PL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1B</a:t>
            </a:r>
            <a:r>
              <a:rPr lang="pl-PL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pl-PL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02-637 Warszawa</a:t>
            </a:r>
            <a:br>
              <a:rPr lang="pl-PL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pl-PL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sekretariat@koweziu.edu.pl</a:t>
            </a:r>
            <a:endParaRPr lang="pl-PL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68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2016-02-03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526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2016-02-03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939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BE7E5-43E7-4175-81CA-174443EF28DB}" type="datetime1">
              <a:rPr lang="pl-PL"/>
              <a:pPr>
                <a:defRPr/>
              </a:pPr>
              <a:t>2016-02-03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Uczenie się w formach pozaszkolnych warunkiem elastyczności kształcenia zawodowego, Warszawa Konferencja: 26-27 listopada 2012</a:t>
            </a: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4E349-1AFF-4786-AE0F-CA2E02B8AB7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7829406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2pPr marL="914400" indent="-457200">
              <a:buFont typeface="Calibri" pitchFamily="34" charset="0"/>
              <a:buChar char="–"/>
              <a:defRPr sz="3200">
                <a:latin typeface="Arial" pitchFamily="34" charset="0"/>
                <a:cs typeface="Arial" pitchFamily="34" charset="0"/>
              </a:defRPr>
            </a:lvl2pPr>
          </a:lstStyle>
          <a:p>
            <a:pPr lvl="1"/>
            <a:r>
              <a:rPr lang="pl-PL" dirty="0" smtClean="0"/>
              <a:t>...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2016-02-03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esć + podtytuł (zółty pase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2pPr marL="914400" indent="-457200">
              <a:buFont typeface="Calibri" pitchFamily="34" charset="0"/>
              <a:buChar char="–"/>
              <a:defRPr sz="3200">
                <a:latin typeface="Arial" pitchFamily="34" charset="0"/>
                <a:cs typeface="Arial" pitchFamily="34" charset="0"/>
              </a:defRPr>
            </a:lvl2pPr>
          </a:lstStyle>
          <a:p>
            <a:pPr lvl="1"/>
            <a:r>
              <a:rPr lang="pl-PL" dirty="0" smtClean="0"/>
              <a:t>...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2016-02-03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Picture 4" descr="C:\Users\admin\Desktop\prezentacja pptx\pasek_y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960927"/>
            <a:ext cx="8994775" cy="34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35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ERTA - formy doskonaleni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2016-02-03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Picture 4" descr="C:\Users\admin\Desktop\prezentacja pptx\pasek_y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960927"/>
            <a:ext cx="8994775" cy="34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3275856" y="44624"/>
            <a:ext cx="5410944" cy="864096"/>
          </a:xfrm>
        </p:spPr>
        <p:txBody>
          <a:bodyPr/>
          <a:lstStyle/>
          <a:p>
            <a:r>
              <a:rPr lang="pl-PL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Kliknij, aby edytować styl</a:t>
            </a:r>
            <a:endParaRPr lang="pl-P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193107"/>
          </a:xfrm>
        </p:spPr>
        <p:txBody>
          <a:bodyPr/>
          <a:lstStyle/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  <a:p>
            <a:pPr marL="0" lvl="1" indent="0">
              <a:buNone/>
            </a:pPr>
            <a:r>
              <a:rPr lang="pl-PL" smtClean="0"/>
              <a:t>Drugi poziom</a:t>
            </a:r>
          </a:p>
        </p:txBody>
      </p:sp>
      <p:pic>
        <p:nvPicPr>
          <p:cNvPr id="9" name="Picture 2" descr="G:\loga\wiola\edukator.jp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26422"/>
            <a:ext cx="1616968" cy="65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26422"/>
            <a:ext cx="1350252" cy="65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693" y="2620685"/>
            <a:ext cx="4117893" cy="3047876"/>
          </a:xfrm>
          <a:prstGeom prst="rect">
            <a:avLst/>
          </a:prstGeom>
          <a:ln w="3175">
            <a:solidFill>
              <a:schemeClr val="tx2">
                <a:lumMod val="75000"/>
                <a:alpha val="63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274458" lon="1509295" rev="21564214"/>
            </a:camera>
            <a:lightRig rig="threePt" dir="t"/>
          </a:scene3d>
          <a:sp3d prstMaterial="dkEdge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0631"/>
            <a:ext cx="4104456" cy="3037930"/>
          </a:xfrm>
          <a:prstGeom prst="rect">
            <a:avLst/>
          </a:prstGeom>
          <a:ln w="12700">
            <a:solidFill>
              <a:schemeClr val="tx2">
                <a:lumMod val="75000"/>
                <a:alpha val="6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pole tekstowe 12"/>
          <p:cNvSpPr txBox="1"/>
          <p:nvPr userDrawn="1"/>
        </p:nvSpPr>
        <p:spPr>
          <a:xfrm>
            <a:off x="5148064" y="948870"/>
            <a:ext cx="2564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FORMY DOSKONALENIA</a:t>
            </a:r>
            <a:endParaRPr lang="pl-PL" sz="140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12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ERTA - wyszukiwar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2016-02-03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Picture 4" descr="C:\Users\admin\Desktop\prezentacja pptx\pasek_y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960927"/>
            <a:ext cx="8994775" cy="34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3275856" y="44624"/>
            <a:ext cx="5410944" cy="864096"/>
          </a:xfrm>
        </p:spPr>
        <p:txBody>
          <a:bodyPr/>
          <a:lstStyle/>
          <a:p>
            <a:r>
              <a:rPr lang="pl-PL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Kliknij, aby edytować styl</a:t>
            </a:r>
            <a:endParaRPr lang="pl-P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467544" y="3933056"/>
            <a:ext cx="8229600" cy="2193107"/>
          </a:xfrm>
        </p:spPr>
        <p:txBody>
          <a:bodyPr/>
          <a:lstStyle/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  <a:p>
            <a:pPr marL="0" lvl="1" indent="0">
              <a:buNone/>
            </a:pPr>
            <a:r>
              <a:rPr lang="pl-PL" smtClean="0"/>
              <a:t>Drugi poziom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87" y="2245711"/>
            <a:ext cx="2404864" cy="59286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468" y="2245711"/>
            <a:ext cx="2401076" cy="591932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916" y="2254341"/>
            <a:ext cx="2404864" cy="58423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>
            <a:hlinkClick r:id="rId7"/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880" y="3212976"/>
            <a:ext cx="1340098" cy="55290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>
            <a:hlinkClick r:id="rId9"/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775" y="4065494"/>
            <a:ext cx="1328203" cy="56657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>
            <a:hlinkClick r:id="rId11"/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756" y="3212976"/>
            <a:ext cx="1338112" cy="548254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757" y="4065495"/>
            <a:ext cx="1330024" cy="54494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ole tekstowe 15"/>
          <p:cNvSpPr txBox="1"/>
          <p:nvPr userDrawn="1"/>
        </p:nvSpPr>
        <p:spPr>
          <a:xfrm>
            <a:off x="5148064" y="948870"/>
            <a:ext cx="2564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WYSZUKIWARKI</a:t>
            </a:r>
            <a:endParaRPr lang="pl-PL" sz="140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63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ERTA - publikac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2016-02-03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Picture 4" descr="C:\Users\admin\Desktop\prezentacja pptx\pasek_y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960927"/>
            <a:ext cx="8994775" cy="34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3275856" y="44624"/>
            <a:ext cx="5410944" cy="864096"/>
          </a:xfrm>
        </p:spPr>
        <p:txBody>
          <a:bodyPr/>
          <a:lstStyle/>
          <a:p>
            <a:r>
              <a:rPr lang="pl-PL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Kliknij, aby edytować styl</a:t>
            </a:r>
            <a:endParaRPr lang="pl-P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467544" y="3933056"/>
            <a:ext cx="8229600" cy="2193107"/>
          </a:xfrm>
        </p:spPr>
        <p:txBody>
          <a:bodyPr/>
          <a:lstStyle/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  <a:p>
            <a:pPr marL="0" lvl="1" indent="0">
              <a:buNone/>
            </a:pPr>
            <a:r>
              <a:rPr lang="pl-PL" smtClean="0"/>
              <a:t>Drugi poziom</a:t>
            </a:r>
          </a:p>
        </p:txBody>
      </p:sp>
      <p:sp>
        <p:nvSpPr>
          <p:cNvPr id="9" name="Prostokąt 8"/>
          <p:cNvSpPr/>
          <p:nvPr userDrawn="1"/>
        </p:nvSpPr>
        <p:spPr>
          <a:xfrm>
            <a:off x="5148064" y="947185"/>
            <a:ext cx="12843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PUBLIKACJE</a:t>
            </a:r>
            <a:endParaRPr lang="pl-PL" sz="140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 descr="C:\Users\Jeży\Pictures\grafika\okładki\przewodnik_po_zawodach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69781" y="1844823"/>
            <a:ext cx="3066591" cy="3672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accent1">
                <a:shade val="50000"/>
                <a:alpha val="37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Picture 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0" t="20625" r="20313" b="23125"/>
          <a:stretch>
            <a:fillRect/>
          </a:stretch>
        </p:blipFill>
        <p:spPr bwMode="auto">
          <a:xfrm>
            <a:off x="3613754" y="1772815"/>
            <a:ext cx="2947072" cy="18096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1059999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2" t="17812" r="24213" b="22031"/>
          <a:stretch>
            <a:fillRect/>
          </a:stretch>
        </p:blipFill>
        <p:spPr bwMode="auto">
          <a:xfrm>
            <a:off x="5948527" y="1556792"/>
            <a:ext cx="3024609" cy="17046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7" t="16837" r="17014" b="5386"/>
          <a:stretch>
            <a:fillRect/>
          </a:stretch>
        </p:blipFill>
        <p:spPr bwMode="auto">
          <a:xfrm>
            <a:off x="3707903" y="3680891"/>
            <a:ext cx="3010887" cy="21613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5" t="21465" r="19418" b="9084"/>
          <a:stretch>
            <a:fillRect/>
          </a:stretch>
        </p:blipFill>
        <p:spPr bwMode="auto">
          <a:xfrm rot="844383">
            <a:off x="5931650" y="4049404"/>
            <a:ext cx="2828114" cy="19442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3184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079E-7 L 0.19983 -0.0925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3" y="-46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ERTA - poradni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2016-02-03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Picture 4" descr="C:\Users\admin\Desktop\prezentacja pptx\pasek_y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960927"/>
            <a:ext cx="8994775" cy="34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3275856" y="44624"/>
            <a:ext cx="5410944" cy="864096"/>
          </a:xfrm>
        </p:spPr>
        <p:txBody>
          <a:bodyPr/>
          <a:lstStyle/>
          <a:p>
            <a:r>
              <a:rPr lang="pl-PL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Kliknij, aby edytować styl</a:t>
            </a:r>
            <a:endParaRPr lang="pl-P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467544" y="3933056"/>
            <a:ext cx="8229600" cy="2193107"/>
          </a:xfrm>
        </p:spPr>
        <p:txBody>
          <a:bodyPr/>
          <a:lstStyle/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  <a:p>
            <a:pPr marL="0" lvl="1" indent="0">
              <a:buNone/>
            </a:pPr>
            <a:r>
              <a:rPr lang="pl-PL" smtClean="0"/>
              <a:t>Drugi poziom</a:t>
            </a:r>
          </a:p>
        </p:txBody>
      </p:sp>
      <p:sp>
        <p:nvSpPr>
          <p:cNvPr id="9" name="Prostokąt 8"/>
          <p:cNvSpPr/>
          <p:nvPr userDrawn="1"/>
        </p:nvSpPr>
        <p:spPr>
          <a:xfrm>
            <a:off x="5148064" y="947185"/>
            <a:ext cx="11737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PORADNIKI</a:t>
            </a:r>
            <a:endParaRPr lang="pl-PL" sz="140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http://www.koweziu.edu.pl/glowna_pliki/poradnik-spn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68" y="2506613"/>
            <a:ext cx="1333500" cy="1885950"/>
          </a:xfrm>
          <a:prstGeom prst="rect">
            <a:avLst/>
          </a:prstGeom>
          <a:noFill/>
          <a:ln w="3175">
            <a:solidFill>
              <a:schemeClr val="tx1">
                <a:alpha val="19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koweziu.edu.pl/glowna_pliki/poradnik-pn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973" y="2522240"/>
            <a:ext cx="1333500" cy="1885950"/>
          </a:xfrm>
          <a:prstGeom prst="rect">
            <a:avLst/>
          </a:prstGeom>
          <a:noFill/>
          <a:ln w="3175">
            <a:solidFill>
              <a:schemeClr val="tx1">
                <a:alpha val="19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www.koweziu.edu.pl/glowna_pliki/poradnik-n-k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2" y="2506613"/>
            <a:ext cx="1333500" cy="1885950"/>
          </a:xfrm>
          <a:prstGeom prst="rect">
            <a:avLst/>
          </a:prstGeom>
          <a:noFill/>
          <a:ln w="3175">
            <a:solidFill>
              <a:schemeClr val="tx1">
                <a:alpha val="19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www.koweziu.edu.pl/pliki/bezplatne_pub/poradnik_KKZ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506613"/>
            <a:ext cx="1331258" cy="1885950"/>
          </a:xfrm>
          <a:prstGeom prst="rect">
            <a:avLst/>
          </a:prstGeom>
          <a:noFill/>
          <a:ln w="3175">
            <a:solidFill>
              <a:schemeClr val="tx1">
                <a:alpha val="19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96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ERTA - materiały informacyj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2016-02-03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Picture 4" descr="C:\Users\admin\Desktop\prezentacja pptx\pasek_y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960927"/>
            <a:ext cx="8994775" cy="34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3275856" y="44624"/>
            <a:ext cx="5410944" cy="864096"/>
          </a:xfrm>
        </p:spPr>
        <p:txBody>
          <a:bodyPr/>
          <a:lstStyle/>
          <a:p>
            <a:r>
              <a:rPr lang="pl-PL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Kliknij, aby edytować styl</a:t>
            </a:r>
            <a:endParaRPr lang="pl-P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467544" y="3933056"/>
            <a:ext cx="8229600" cy="2193107"/>
          </a:xfrm>
        </p:spPr>
        <p:txBody>
          <a:bodyPr/>
          <a:lstStyle/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  <a:p>
            <a:pPr marL="0" lvl="1" indent="0">
              <a:buNone/>
            </a:pPr>
            <a:r>
              <a:rPr lang="pl-PL" smtClean="0"/>
              <a:t>Drugi poziom</a:t>
            </a:r>
          </a:p>
        </p:txBody>
      </p:sp>
      <p:sp>
        <p:nvSpPr>
          <p:cNvPr id="9" name="Prostokąt 8"/>
          <p:cNvSpPr/>
          <p:nvPr userDrawn="1"/>
        </p:nvSpPr>
        <p:spPr>
          <a:xfrm>
            <a:off x="5148064" y="947185"/>
            <a:ext cx="2776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336699"/>
                </a:solidFill>
              </a:rPr>
              <a:t>MATERIAŁY INFORMACYJNE</a:t>
            </a:r>
            <a:endParaRPr lang="pl-PL" dirty="0">
              <a:solidFill>
                <a:srgbClr val="336699"/>
              </a:solidFill>
            </a:endParaRPr>
          </a:p>
        </p:txBody>
      </p:sp>
      <p:pic>
        <p:nvPicPr>
          <p:cNvPr id="10" name="Picture 2" descr="http://www.koweziu.edu.pl/glowna_pliki/abc_se2/abc_se2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3" y="2843779"/>
            <a:ext cx="1333500" cy="1762126"/>
          </a:xfrm>
          <a:prstGeom prst="rect">
            <a:avLst/>
          </a:prstGeom>
          <a:ln w="381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koweziu.edu.pl/glowna_pliki/abc_w2/abc_w2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883" y="2852936"/>
            <a:ext cx="1256134" cy="1752970"/>
          </a:xfrm>
          <a:prstGeom prst="rect">
            <a:avLst/>
          </a:prstGeom>
          <a:ln w="381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www.koweziu.edu.pl/glowna_pliki/abc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492" y="2852936"/>
            <a:ext cx="1261492" cy="1766090"/>
          </a:xfrm>
          <a:prstGeom prst="rect">
            <a:avLst/>
          </a:prstGeom>
          <a:ln w="381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www.koweziu.edu.pl/glowna_pliki/abc-se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852936"/>
            <a:ext cx="1275233" cy="1785328"/>
          </a:xfrm>
          <a:prstGeom prst="rect">
            <a:avLst/>
          </a:prstGeom>
          <a:ln w="381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62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ERTA - plaka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2016-02-03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Picture 4" descr="C:\Users\admin\Desktop\prezentacja pptx\pasek_y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960927"/>
            <a:ext cx="8994775" cy="34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3275856" y="44624"/>
            <a:ext cx="5410944" cy="864096"/>
          </a:xfrm>
        </p:spPr>
        <p:txBody>
          <a:bodyPr/>
          <a:lstStyle/>
          <a:p>
            <a:r>
              <a:rPr lang="pl-PL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Kliknij, aby edytować styl</a:t>
            </a:r>
            <a:endParaRPr lang="pl-P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rostokąt 7"/>
          <p:cNvSpPr/>
          <p:nvPr userDrawn="1"/>
        </p:nvSpPr>
        <p:spPr>
          <a:xfrm>
            <a:off x="5148064" y="947185"/>
            <a:ext cx="9808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PLAKATY</a:t>
            </a:r>
            <a:endParaRPr lang="pl-PL" sz="140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98068"/>
            <a:ext cx="1296144" cy="186320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98069"/>
            <a:ext cx="1290481" cy="1855067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364" y="2780927"/>
            <a:ext cx="1302406" cy="187220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780928"/>
            <a:ext cx="1302406" cy="187220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20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3275856" y="44624"/>
            <a:ext cx="541094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pPr/>
              <a:t>2016-02-03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51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 baseline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zasobyip2.ore.edu.pl/" TargetMode="External"/><Relationship Id="rId2" Type="http://schemas.openxmlformats.org/officeDocument/2006/relationships/hyperlink" Target="http://www.doradztwo.koweziu.edu.pl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re.edu.pl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b="1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Edukacja innowatorów kluczem postępu</a:t>
            </a:r>
            <a:endParaRPr lang="pl-PL" sz="2800" b="1" i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340768"/>
            <a:ext cx="8892480" cy="1152127"/>
          </a:xfrm>
        </p:spPr>
        <p:txBody>
          <a:bodyPr/>
          <a:lstStyle/>
          <a:p>
            <a:pPr marL="0" indent="0" algn="ctr">
              <a:buNone/>
            </a:pPr>
            <a:r>
              <a:rPr lang="pl-PL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Kształcenie zawodowe – warunki dla rozwoju uzdolnień i talentów</a:t>
            </a:r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084168" y="5589240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Teresa Kazimierska Warszawa, 4 lutego 2016</a:t>
            </a:r>
            <a:endParaRPr lang="pl-PL" sz="1600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14" y="2708920"/>
            <a:ext cx="4820483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5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75856" y="0"/>
            <a:ext cx="5868144" cy="908720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Nauczyciele zdolnych uczniów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 smtClean="0">
                <a:latin typeface="Arial-BoldMT"/>
              </a:rPr>
              <a:t>Tytuł </a:t>
            </a:r>
            <a:r>
              <a:rPr lang="pl-PL" sz="2400" dirty="0">
                <a:latin typeface="Arial-BoldMT"/>
              </a:rPr>
              <a:t>Honorowego Profesora Oświaty</a:t>
            </a:r>
          </a:p>
          <a:p>
            <a:r>
              <a:rPr lang="pl-PL" sz="2400" dirty="0">
                <a:latin typeface="Arial-BoldMT"/>
              </a:rPr>
              <a:t>Tytuł Ambasadora Programu Leonardo da Vinci</a:t>
            </a:r>
          </a:p>
          <a:p>
            <a:r>
              <a:rPr lang="pl-PL" sz="2400" dirty="0">
                <a:latin typeface="Arial-BoldMT"/>
              </a:rPr>
              <a:t>Ogólnopolski Konkurs Nauczyciel Roku</a:t>
            </a:r>
          </a:p>
          <a:p>
            <a:r>
              <a:rPr lang="pl-PL" sz="2400" dirty="0">
                <a:latin typeface="Arial-BoldMT"/>
              </a:rPr>
              <a:t>S</a:t>
            </a:r>
            <a:r>
              <a:rPr lang="pl-PL" sz="2400" dirty="0" smtClean="0">
                <a:latin typeface="Arial-BoldMT"/>
              </a:rPr>
              <a:t>pecjalne </a:t>
            </a:r>
            <a:r>
              <a:rPr lang="pl-PL" sz="2400" dirty="0">
                <a:latin typeface="Arial-BoldMT"/>
              </a:rPr>
              <a:t>wyróżnienia</a:t>
            </a:r>
            <a:endParaRPr lang="pl-PL" sz="2400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Picture 4" descr="C:\Users\Witold Woźniak\AppData\Local\Microsoft\Windows\Temporary Internet Files\Content.IE5\PZPJT95P\MP900411828[1]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860032" y="3353200"/>
            <a:ext cx="3267048" cy="278092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351466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2"/>
          <p:cNvSpPr>
            <a:spLocks noGrp="1"/>
          </p:cNvSpPr>
          <p:nvPr>
            <p:ph type="ctrTitle" idx="4294967295"/>
          </p:nvPr>
        </p:nvSpPr>
        <p:spPr>
          <a:xfrm>
            <a:off x="3492500" y="44450"/>
            <a:ext cx="5543550" cy="7921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2800" b="1" dirty="0" smtClean="0"/>
              <a:t>Doradztwo w szkole</a:t>
            </a:r>
            <a:endParaRPr lang="pl-PL" altLang="pl-PL" sz="2000" b="1" dirty="0" smtClean="0"/>
          </a:p>
        </p:txBody>
      </p:sp>
      <p:sp>
        <p:nvSpPr>
          <p:cNvPr id="47107" name="pole tekstowe 6"/>
          <p:cNvSpPr txBox="1">
            <a:spLocks noChangeArrowheads="1"/>
          </p:cNvSpPr>
          <p:nvPr/>
        </p:nvSpPr>
        <p:spPr bwMode="auto">
          <a:xfrm>
            <a:off x="1619250" y="3611563"/>
            <a:ext cx="46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08" name="pole tekstowe 7"/>
          <p:cNvSpPr txBox="1">
            <a:spLocks noChangeArrowheads="1"/>
          </p:cNvSpPr>
          <p:nvPr/>
        </p:nvSpPr>
        <p:spPr bwMode="auto">
          <a:xfrm>
            <a:off x="755650" y="1844675"/>
            <a:ext cx="81041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pl-PL" altLang="pl-PL" sz="1600"/>
          </a:p>
        </p:txBody>
      </p:sp>
      <p:graphicFrame>
        <p:nvGraphicFramePr>
          <p:cNvPr id="10" name="Diagram 9"/>
          <p:cNvGraphicFramePr/>
          <p:nvPr/>
        </p:nvGraphicFramePr>
        <p:xfrm>
          <a:off x="467544" y="1196752"/>
          <a:ext cx="8424936" cy="3271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7110" name="Picture 4" descr="C:\Users\Ania Sowińska\AppData\Local\Microsoft\Windows\Temporary Internet Files\Content.IE5\3M8B7B23\impreza1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3" y="4076700"/>
            <a:ext cx="29622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5" descr="C:\Users\Ania Sowińska\AppData\Local\Microsoft\Windows\Temporary Internet Files\Content.IE5\1BBID1GF\test[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106863"/>
            <a:ext cx="3021012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0822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3286116" y="0"/>
            <a:ext cx="5410944" cy="864096"/>
          </a:xfrm>
        </p:spPr>
        <p:txBody>
          <a:bodyPr>
            <a:noAutofit/>
          </a:bodyPr>
          <a:lstStyle/>
          <a:p>
            <a:r>
              <a:rPr lang="pl-PL" sz="2800" b="1" dirty="0" smtClean="0"/>
              <a:t>Wspieranie pracy z uczniami zdolnymi</a:t>
            </a:r>
            <a:endParaRPr lang="pl-PL" sz="2800" b="1" dirty="0">
              <a:solidFill>
                <a:schemeClr val="bg1"/>
              </a:solidFill>
            </a:endParaRPr>
          </a:p>
        </p:txBody>
      </p:sp>
      <p:sp>
        <p:nvSpPr>
          <p:cNvPr id="4" name="Elipsa 3"/>
          <p:cNvSpPr/>
          <p:nvPr/>
        </p:nvSpPr>
        <p:spPr>
          <a:xfrm>
            <a:off x="3234164" y="2713899"/>
            <a:ext cx="3384376" cy="2016224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949219" y="3244956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Partnerzy szkoły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Łącznik prosty ze strzałką 7"/>
          <p:cNvCxnSpPr>
            <a:stCxn id="4" idx="0"/>
            <a:endCxn id="61" idx="4"/>
          </p:cNvCxnSpPr>
          <p:nvPr/>
        </p:nvCxnSpPr>
        <p:spPr>
          <a:xfrm flipH="1" flipV="1">
            <a:off x="4921327" y="2068677"/>
            <a:ext cx="5025" cy="6452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>
            <a:stCxn id="4" idx="7"/>
            <a:endCxn id="60" idx="3"/>
          </p:cNvCxnSpPr>
          <p:nvPr/>
        </p:nvCxnSpPr>
        <p:spPr>
          <a:xfrm flipV="1">
            <a:off x="6122910" y="2615959"/>
            <a:ext cx="707709" cy="39320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ze strzałką 41"/>
          <p:cNvCxnSpPr>
            <a:stCxn id="4" idx="1"/>
            <a:endCxn id="62" idx="5"/>
          </p:cNvCxnSpPr>
          <p:nvPr/>
        </p:nvCxnSpPr>
        <p:spPr>
          <a:xfrm flipH="1" flipV="1">
            <a:off x="3071722" y="2737439"/>
            <a:ext cx="658072" cy="27172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y ze strzałką 44"/>
          <p:cNvCxnSpPr>
            <a:stCxn id="59" idx="1"/>
            <a:endCxn id="4" idx="5"/>
          </p:cNvCxnSpPr>
          <p:nvPr/>
        </p:nvCxnSpPr>
        <p:spPr>
          <a:xfrm flipH="1" flipV="1">
            <a:off x="6122910" y="4434854"/>
            <a:ext cx="413272" cy="51780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prosty ze strzałką 47"/>
          <p:cNvCxnSpPr>
            <a:stCxn id="63" idx="7"/>
            <a:endCxn id="4" idx="3"/>
          </p:cNvCxnSpPr>
          <p:nvPr/>
        </p:nvCxnSpPr>
        <p:spPr>
          <a:xfrm flipV="1">
            <a:off x="3123000" y="4434854"/>
            <a:ext cx="606794" cy="4334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ze strzałką 51"/>
          <p:cNvCxnSpPr>
            <a:stCxn id="58" idx="0"/>
            <a:endCxn id="4" idx="4"/>
          </p:cNvCxnSpPr>
          <p:nvPr/>
        </p:nvCxnSpPr>
        <p:spPr>
          <a:xfrm flipV="1">
            <a:off x="4921327" y="4730123"/>
            <a:ext cx="5025" cy="60244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Elipsa 57"/>
          <p:cNvSpPr/>
          <p:nvPr/>
        </p:nvSpPr>
        <p:spPr>
          <a:xfrm>
            <a:off x="3999391" y="5332566"/>
            <a:ext cx="1843872" cy="9047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Elipsa 58"/>
          <p:cNvSpPr/>
          <p:nvPr/>
        </p:nvSpPr>
        <p:spPr>
          <a:xfrm>
            <a:off x="6267806" y="4809867"/>
            <a:ext cx="1832586" cy="9750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Elipsa 59"/>
          <p:cNvSpPr/>
          <p:nvPr/>
        </p:nvSpPr>
        <p:spPr>
          <a:xfrm>
            <a:off x="6563342" y="1772816"/>
            <a:ext cx="1825081" cy="9878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Elipsa 60"/>
          <p:cNvSpPr/>
          <p:nvPr/>
        </p:nvSpPr>
        <p:spPr>
          <a:xfrm>
            <a:off x="3999391" y="1124744"/>
            <a:ext cx="1843872" cy="9439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Elipsa 61"/>
          <p:cNvSpPr/>
          <p:nvPr/>
        </p:nvSpPr>
        <p:spPr>
          <a:xfrm>
            <a:off x="1462252" y="1901755"/>
            <a:ext cx="1885611" cy="9790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Elipsa 62"/>
          <p:cNvSpPr/>
          <p:nvPr/>
        </p:nvSpPr>
        <p:spPr>
          <a:xfrm>
            <a:off x="1604335" y="4730122"/>
            <a:ext cx="1779227" cy="9438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pole tekstowe 75"/>
          <p:cNvSpPr txBox="1"/>
          <p:nvPr/>
        </p:nvSpPr>
        <p:spPr>
          <a:xfrm>
            <a:off x="4009442" y="1345705"/>
            <a:ext cx="1833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Kuratoria</a:t>
            </a:r>
          </a:p>
          <a:p>
            <a:pPr algn="ctr"/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oświaty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pole tekstowe 83"/>
          <p:cNvSpPr txBox="1"/>
          <p:nvPr/>
        </p:nvSpPr>
        <p:spPr>
          <a:xfrm>
            <a:off x="6562203" y="1765818"/>
            <a:ext cx="18262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Placówki doskonalenia nauczycieli (ORE, ODN, </a:t>
            </a:r>
            <a:r>
              <a:rPr lang="pl-PL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KOWEZiU</a:t>
            </a:r>
            <a:r>
              <a:rPr lang="pl-PL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l-PL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pole tekstowe 108"/>
          <p:cNvSpPr txBox="1"/>
          <p:nvPr/>
        </p:nvSpPr>
        <p:spPr>
          <a:xfrm>
            <a:off x="6451009" y="4951153"/>
            <a:ext cx="146618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Jednostki samorządu terytorialnego</a:t>
            </a:r>
            <a:endParaRPr lang="pl-PL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pole tekstowe 111"/>
          <p:cNvSpPr txBox="1"/>
          <p:nvPr/>
        </p:nvSpPr>
        <p:spPr>
          <a:xfrm>
            <a:off x="1347520" y="2021956"/>
            <a:ext cx="2115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Poradnie psychologiczno-pedagogiczne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pole tekstowe 112"/>
          <p:cNvSpPr txBox="1"/>
          <p:nvPr/>
        </p:nvSpPr>
        <p:spPr>
          <a:xfrm>
            <a:off x="4344343" y="5523328"/>
            <a:ext cx="1164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Wyższe uczelnie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pole tekstowe 113"/>
          <p:cNvSpPr txBox="1"/>
          <p:nvPr/>
        </p:nvSpPr>
        <p:spPr>
          <a:xfrm>
            <a:off x="1490880" y="4832710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Fundacje, stowarzyszenia </a:t>
            </a:r>
            <a:b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 inne instytucje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83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Doskonalenie nauczycieli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052736"/>
            <a:ext cx="8784976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 smtClean="0"/>
              <a:t>Konferencje, warsztaty, seminaria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 smtClean="0"/>
              <a:t>Kurs </a:t>
            </a:r>
            <a:r>
              <a:rPr lang="pl-PL" sz="2400" dirty="0" smtClean="0"/>
              <a:t>doskonalący: </a:t>
            </a:r>
            <a:r>
              <a:rPr lang="pl-PL" sz="2400" i="1" dirty="0" smtClean="0">
                <a:solidFill>
                  <a:schemeClr val="tx2"/>
                </a:solidFill>
              </a:rPr>
              <a:t>Wspomaganie </a:t>
            </a:r>
            <a:r>
              <a:rPr lang="pl-PL" sz="2400" i="1" dirty="0">
                <a:solidFill>
                  <a:schemeClr val="tx2"/>
                </a:solidFill>
              </a:rPr>
              <a:t>ucznia zdolnego w szkole </a:t>
            </a:r>
            <a:r>
              <a:rPr lang="pl-PL" sz="2400" i="1" dirty="0" smtClean="0">
                <a:solidFill>
                  <a:schemeClr val="tx2"/>
                </a:solidFill>
              </a:rPr>
              <a:t>zawodowej </a:t>
            </a:r>
            <a:r>
              <a:rPr lang="pl-PL" sz="1800" dirty="0" smtClean="0"/>
              <a:t>(opracowany </a:t>
            </a:r>
            <a:r>
              <a:rPr lang="pl-PL" sz="1800" dirty="0"/>
              <a:t>w ramach projektu „Monitorowanie i doskonalenie procesu wdrażania podstaw programowych kształcenia w zawodach</a:t>
            </a:r>
            <a:r>
              <a:rPr lang="pl-PL" sz="1800" dirty="0" smtClean="0"/>
              <a:t>”)</a:t>
            </a:r>
            <a:endParaRPr lang="pl-PL" sz="18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 smtClean="0"/>
              <a:t>e-kurs</a:t>
            </a:r>
            <a:r>
              <a:rPr lang="pl-PL" sz="2400" dirty="0"/>
              <a:t>: </a:t>
            </a:r>
            <a:r>
              <a:rPr lang="pl-PL" sz="2400" i="1" dirty="0">
                <a:solidFill>
                  <a:schemeClr val="tx2"/>
                </a:solidFill>
              </a:rPr>
              <a:t>Jak pracować z uczniem </a:t>
            </a:r>
            <a:r>
              <a:rPr lang="pl-PL" sz="2400" i="1" dirty="0" smtClean="0">
                <a:solidFill>
                  <a:schemeClr val="tx2"/>
                </a:solidFill>
              </a:rPr>
              <a:t>zdolnym </a:t>
            </a:r>
            <a:r>
              <a:rPr lang="pl-PL" sz="1800" dirty="0"/>
              <a:t>(opracowany w ramach projektu </a:t>
            </a:r>
            <a:r>
              <a:rPr lang="pl-PL" sz="1800" dirty="0" smtClean="0"/>
              <a:t>„</a:t>
            </a:r>
            <a:r>
              <a:rPr lang="pl-PL" sz="1800" dirty="0"/>
              <a:t>Model systemu wdrażania i upowszechniania kształcenia na odległość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w </a:t>
            </a:r>
            <a:r>
              <a:rPr lang="pl-PL" sz="1800" dirty="0"/>
              <a:t>uczeniu się przez całe </a:t>
            </a:r>
            <a:r>
              <a:rPr lang="pl-PL" sz="1800" dirty="0" smtClean="0"/>
              <a:t>życie”)</a:t>
            </a:r>
            <a:endParaRPr lang="pl-PL" sz="1800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81112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Narzędzia diagnostyczne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7625" y="1628800"/>
            <a:ext cx="8229600" cy="4525963"/>
          </a:xfrm>
        </p:spPr>
        <p:txBody>
          <a:bodyPr/>
          <a:lstStyle/>
          <a:p>
            <a:r>
              <a:rPr lang="pl-PL" u="sng" dirty="0">
                <a:hlinkClick r:id="rId2"/>
              </a:rPr>
              <a:t>www.doradztwo.koweziu.edu.pl</a:t>
            </a:r>
            <a:r>
              <a:rPr lang="pl-PL" dirty="0"/>
              <a:t>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1800" dirty="0" smtClean="0"/>
              <a:t>(w </a:t>
            </a:r>
            <a:r>
              <a:rPr lang="pl-PL" sz="1800" dirty="0"/>
              <a:t>zakładce Vademecum </a:t>
            </a:r>
            <a:r>
              <a:rPr lang="pl-PL" sz="1800" dirty="0" smtClean="0"/>
              <a:t>doradztwa) </a:t>
            </a:r>
          </a:p>
          <a:p>
            <a:r>
              <a:rPr lang="pl-PL" dirty="0" smtClean="0">
                <a:hlinkClick r:id="rId3"/>
              </a:rPr>
              <a:t>http</a:t>
            </a:r>
            <a:r>
              <a:rPr lang="pl-PL" dirty="0">
                <a:hlinkClick r:id="rId3"/>
              </a:rPr>
              <a:t>://zasobyip2.ore.edu.pl</a:t>
            </a:r>
            <a:r>
              <a:rPr lang="pl-PL" smtClean="0">
                <a:hlinkClick r:id="rId3"/>
              </a:rPr>
              <a:t>/</a:t>
            </a:r>
            <a:r>
              <a:rPr lang="pl-PL" smtClean="0"/>
              <a:t>. </a:t>
            </a:r>
            <a:br>
              <a:rPr lang="pl-PL" smtClean="0"/>
            </a:br>
            <a:r>
              <a:rPr lang="pl-PL" sz="1800" smtClean="0"/>
              <a:t>(</a:t>
            </a:r>
            <a:r>
              <a:rPr lang="pl-PL" sz="1800" dirty="0" smtClean="0"/>
              <a:t>wyszukiwarka </a:t>
            </a:r>
            <a:r>
              <a:rPr lang="pl-PL" sz="1800" dirty="0"/>
              <a:t>produktów projektów konkursowych </a:t>
            </a:r>
            <a:r>
              <a:rPr lang="pl-PL" sz="1800" dirty="0" smtClean="0"/>
              <a:t>ORE) 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19571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Projekt systemowy ORE 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 smtClean="0"/>
              <a:t>„Opracowanie </a:t>
            </a:r>
            <a:r>
              <a:rPr lang="pl-PL" sz="2400" b="1" dirty="0"/>
              <a:t>i wdrażanie kompleksowego systemu pracy z uczniem zdolnym</a:t>
            </a:r>
            <a:r>
              <a:rPr lang="pl-PL" sz="2400" b="1" dirty="0" smtClean="0"/>
              <a:t>”</a:t>
            </a:r>
          </a:p>
          <a:p>
            <a:pPr marL="0" indent="0">
              <a:buNone/>
            </a:pPr>
            <a:r>
              <a:rPr lang="pl-PL" sz="2400" dirty="0" smtClean="0">
                <a:hlinkClick r:id="rId2"/>
              </a:rPr>
              <a:t>www.ore.edu.pl</a:t>
            </a:r>
            <a:endParaRPr lang="pl-PL" sz="2400" dirty="0" smtClean="0"/>
          </a:p>
          <a:p>
            <a:pPr marL="0" indent="0">
              <a:buNone/>
            </a:pPr>
            <a:r>
              <a:rPr lang="pl-PL" sz="2400" dirty="0" smtClean="0"/>
              <a:t>Zakładka </a:t>
            </a:r>
            <a:r>
              <a:rPr lang="pl-PL" sz="2400" b="1" dirty="0" smtClean="0"/>
              <a:t>Uczeń zdolny</a:t>
            </a:r>
          </a:p>
          <a:p>
            <a:r>
              <a:rPr lang="pl-PL" sz="2400" dirty="0"/>
              <a:t>D</a:t>
            </a:r>
            <a:r>
              <a:rPr lang="pl-PL" sz="2400" dirty="0" smtClean="0"/>
              <a:t>efinicje zdolności, uzdolnień, talentów</a:t>
            </a:r>
          </a:p>
          <a:p>
            <a:r>
              <a:rPr lang="pl-PL" sz="2400" dirty="0" smtClean="0"/>
              <a:t>Poradniki</a:t>
            </a:r>
          </a:p>
          <a:p>
            <a:r>
              <a:rPr lang="pl-PL" sz="2400" dirty="0" smtClean="0"/>
              <a:t>Artykuły</a:t>
            </a:r>
          </a:p>
          <a:p>
            <a:r>
              <a:rPr lang="pl-PL" sz="2400" dirty="0" smtClean="0"/>
              <a:t>Raporty z badań</a:t>
            </a:r>
          </a:p>
          <a:p>
            <a:r>
              <a:rPr lang="pl-PL" sz="2400" dirty="0" smtClean="0"/>
              <a:t>Dobre praktyki</a:t>
            </a:r>
          </a:p>
          <a:p>
            <a:r>
              <a:rPr lang="pl-PL" sz="2400" dirty="0" smtClean="0"/>
              <a:t>Test uzdolnień wielorakich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47955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Zamiast podsumowania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052736"/>
            <a:ext cx="8712968" cy="5073427"/>
          </a:xfrm>
        </p:spPr>
        <p:txBody>
          <a:bodyPr>
            <a:normAutofit/>
          </a:bodyPr>
          <a:lstStyle/>
          <a:p>
            <a:r>
              <a:rPr lang="pl-PL" sz="2400" dirty="0" smtClean="0"/>
              <a:t>W szkołach zawodowych możliwe jest wspieranie U zdolnych. Świadczyć o tym mogą  sukcesy U nie tylko </a:t>
            </a:r>
            <a:br>
              <a:rPr lang="pl-PL" sz="2400" dirty="0" smtClean="0"/>
            </a:br>
            <a:r>
              <a:rPr lang="pl-PL" sz="2400" dirty="0" smtClean="0"/>
              <a:t>z dużych miast, ale i z małych miasteczek.</a:t>
            </a:r>
          </a:p>
          <a:p>
            <a:endParaRPr lang="pl-PL" sz="2400" dirty="0" smtClean="0"/>
          </a:p>
          <a:p>
            <a:r>
              <a:rPr lang="pl-PL" sz="2400" dirty="0" smtClean="0"/>
              <a:t>Nie każdy U szkoły zawodowej ma szansę stać się twórcą </a:t>
            </a:r>
            <a:br>
              <a:rPr lang="pl-PL" sz="2400" dirty="0" smtClean="0"/>
            </a:br>
            <a:r>
              <a:rPr lang="pl-PL" sz="2400" dirty="0" smtClean="0"/>
              <a:t>w swoim zawodzie. Tylko nieliczni okażą się  w przyszłości geniuszami. Lecz większość z nich </a:t>
            </a:r>
            <a:r>
              <a:rPr lang="pl-PL" sz="2400" b="1" dirty="0" smtClean="0"/>
              <a:t>ma potencjał, by zostać wysokiej klasy </a:t>
            </a:r>
            <a:r>
              <a:rPr lang="pl-PL" sz="2400" b="1" dirty="0" smtClean="0"/>
              <a:t>specjalistami.</a:t>
            </a: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400" dirty="0" smtClean="0"/>
          </a:p>
          <a:p>
            <a:r>
              <a:rPr lang="pl-PL" sz="2400" dirty="0"/>
              <a:t>Warto rozważyć wdrożenie kompleksowych rozwiązań na poziomie powiatów, województw i kraju, by podnieść poziom motywacji N do pracy ze zdolnymi uczniami szkół </a:t>
            </a:r>
            <a:r>
              <a:rPr lang="pl-PL" sz="2400" dirty="0" smtClean="0"/>
              <a:t>zawodowych.</a:t>
            </a:r>
            <a:endParaRPr lang="pl-PL" sz="2400" dirty="0"/>
          </a:p>
          <a:p>
            <a:pPr marL="0" indent="0"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12378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OLIMPIADY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52736"/>
            <a:ext cx="8507288" cy="5073427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>
                <a:solidFill>
                  <a:srgbClr val="1F4A7D"/>
                </a:solidFill>
                <a:latin typeface="ArialMT"/>
              </a:rPr>
              <a:t>Wiedzy </a:t>
            </a:r>
            <a:r>
              <a:rPr lang="pl-PL" dirty="0">
                <a:solidFill>
                  <a:srgbClr val="1F4A7D"/>
                </a:solidFill>
                <a:latin typeface="ArialMT"/>
              </a:rPr>
              <a:t>Technicznej</a:t>
            </a:r>
          </a:p>
          <a:p>
            <a:r>
              <a:rPr lang="pl-PL" dirty="0" smtClean="0">
                <a:solidFill>
                  <a:srgbClr val="1F4A7D"/>
                </a:solidFill>
                <a:latin typeface="ArialMT"/>
              </a:rPr>
              <a:t>Wiedzy Ekonomicznej</a:t>
            </a:r>
          </a:p>
          <a:p>
            <a:r>
              <a:rPr lang="pl-PL" dirty="0" smtClean="0">
                <a:solidFill>
                  <a:srgbClr val="1F4A7D"/>
                </a:solidFill>
                <a:latin typeface="ArialMT"/>
              </a:rPr>
              <a:t>Wiedzy </a:t>
            </a:r>
            <a:r>
              <a:rPr lang="pl-PL" dirty="0">
                <a:solidFill>
                  <a:srgbClr val="1F4A7D"/>
                </a:solidFill>
                <a:latin typeface="ArialMT"/>
              </a:rPr>
              <a:t>o Żywieniu i Żywności</a:t>
            </a:r>
          </a:p>
          <a:p>
            <a:r>
              <a:rPr lang="pl-PL" dirty="0" smtClean="0">
                <a:solidFill>
                  <a:srgbClr val="1F4A7D"/>
                </a:solidFill>
                <a:latin typeface="ArialMT"/>
              </a:rPr>
              <a:t>Techniki </a:t>
            </a:r>
            <a:r>
              <a:rPr lang="pl-PL" dirty="0">
                <a:solidFill>
                  <a:srgbClr val="1F4A7D"/>
                </a:solidFill>
                <a:latin typeface="ArialMT"/>
              </a:rPr>
              <a:t>Samochodowej </a:t>
            </a:r>
            <a:endParaRPr lang="pl-PL" dirty="0" smtClean="0">
              <a:solidFill>
                <a:srgbClr val="1F4A7D"/>
              </a:solidFill>
              <a:latin typeface="ArialMT"/>
            </a:endParaRPr>
          </a:p>
          <a:p>
            <a:r>
              <a:rPr lang="pl-PL" dirty="0" smtClean="0">
                <a:solidFill>
                  <a:srgbClr val="1F4A7D"/>
                </a:solidFill>
                <a:latin typeface="ArialMT"/>
              </a:rPr>
              <a:t>Innowacji </a:t>
            </a:r>
            <a:r>
              <a:rPr lang="pl-PL" dirty="0">
                <a:solidFill>
                  <a:srgbClr val="1F4A7D"/>
                </a:solidFill>
                <a:latin typeface="ArialMT"/>
              </a:rPr>
              <a:t>Technicznych i </a:t>
            </a:r>
            <a:r>
              <a:rPr lang="pl-PL" dirty="0" smtClean="0">
                <a:solidFill>
                  <a:srgbClr val="1F4A7D"/>
                </a:solidFill>
                <a:latin typeface="ArialMT"/>
              </a:rPr>
              <a:t>Wynalazczości</a:t>
            </a:r>
          </a:p>
          <a:p>
            <a:r>
              <a:rPr lang="pl-PL" dirty="0">
                <a:solidFill>
                  <a:srgbClr val="1F4A7D"/>
                </a:solidFill>
                <a:latin typeface="ArialMT"/>
              </a:rPr>
              <a:t>Wiedzy Elektrycznej i Elektronicznej</a:t>
            </a:r>
          </a:p>
          <a:p>
            <a:r>
              <a:rPr lang="pl-PL" dirty="0" smtClean="0">
                <a:solidFill>
                  <a:srgbClr val="1F4A7D"/>
                </a:solidFill>
                <a:latin typeface="ArialMT"/>
              </a:rPr>
              <a:t>Wiedzy </a:t>
            </a:r>
            <a:r>
              <a:rPr lang="pl-PL" dirty="0">
                <a:solidFill>
                  <a:srgbClr val="1F4A7D"/>
                </a:solidFill>
                <a:latin typeface="ArialMT"/>
              </a:rPr>
              <a:t>i Umiejętności Rolniczych</a:t>
            </a:r>
          </a:p>
          <a:p>
            <a:r>
              <a:rPr lang="pl-PL" dirty="0" smtClean="0">
                <a:solidFill>
                  <a:srgbClr val="1F4A7D"/>
                </a:solidFill>
                <a:latin typeface="ArialMT"/>
              </a:rPr>
              <a:t>Wiedzy </a:t>
            </a:r>
            <a:r>
              <a:rPr lang="pl-PL" dirty="0">
                <a:solidFill>
                  <a:srgbClr val="1F4A7D"/>
                </a:solidFill>
                <a:latin typeface="ArialMT"/>
              </a:rPr>
              <a:t>i Umiejętności </a:t>
            </a:r>
            <a:r>
              <a:rPr lang="pl-PL" dirty="0" smtClean="0">
                <a:solidFill>
                  <a:srgbClr val="1F4A7D"/>
                </a:solidFill>
                <a:latin typeface="ArialMT"/>
              </a:rPr>
              <a:t>Budowlanych</a:t>
            </a:r>
            <a:endParaRPr lang="pl-PL" dirty="0">
              <a:solidFill>
                <a:srgbClr val="1F4A7D"/>
              </a:solidFill>
              <a:latin typeface="ArialMT"/>
            </a:endParaRPr>
          </a:p>
          <a:p>
            <a:r>
              <a:rPr lang="pl-PL" dirty="0" smtClean="0">
                <a:solidFill>
                  <a:srgbClr val="1F4A7D"/>
                </a:solidFill>
                <a:latin typeface="ArialMT"/>
              </a:rPr>
              <a:t>Wiedzy </a:t>
            </a:r>
            <a:r>
              <a:rPr lang="pl-PL" dirty="0">
                <a:solidFill>
                  <a:srgbClr val="1F4A7D"/>
                </a:solidFill>
                <a:latin typeface="ArialMT"/>
              </a:rPr>
              <a:t>Geodezyjnej i Kartograficznej</a:t>
            </a:r>
          </a:p>
          <a:p>
            <a:r>
              <a:rPr lang="pl-PL" dirty="0" smtClean="0">
                <a:solidFill>
                  <a:srgbClr val="1F4A7D"/>
                </a:solidFill>
                <a:latin typeface="ArialMT"/>
              </a:rPr>
              <a:t>Wiedzy </a:t>
            </a:r>
            <a:r>
              <a:rPr lang="pl-PL" dirty="0">
                <a:solidFill>
                  <a:srgbClr val="1F4A7D"/>
                </a:solidFill>
                <a:latin typeface="ArialMT"/>
              </a:rPr>
              <a:t>o Mleku i </a:t>
            </a:r>
            <a:r>
              <a:rPr lang="pl-PL" dirty="0" smtClean="0">
                <a:solidFill>
                  <a:srgbClr val="1F4A7D"/>
                </a:solidFill>
                <a:latin typeface="ArialMT"/>
              </a:rPr>
              <a:t>Mleczarstwie</a:t>
            </a:r>
          </a:p>
          <a:p>
            <a:endParaRPr lang="pl-PL" dirty="0">
              <a:solidFill>
                <a:srgbClr val="1F4A7D"/>
              </a:solidFill>
              <a:latin typeface="ArialMT"/>
            </a:endParaRPr>
          </a:p>
        </p:txBody>
      </p:sp>
      <p:sp>
        <p:nvSpPr>
          <p:cNvPr id="4" name="Prostokąt 3"/>
          <p:cNvSpPr/>
          <p:nvPr/>
        </p:nvSpPr>
        <p:spPr>
          <a:xfrm flipV="1">
            <a:off x="179512" y="908720"/>
            <a:ext cx="892899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>
              <a:solidFill>
                <a:srgbClr val="1F4A7D"/>
              </a:solidFill>
              <a:latin typeface="ArialMT"/>
            </a:endParaRPr>
          </a:p>
          <a:p>
            <a:r>
              <a:rPr lang="pl-PL" sz="4000" b="1" dirty="0" smtClean="0">
                <a:solidFill>
                  <a:srgbClr val="FFFFFF"/>
                </a:solidFill>
                <a:latin typeface="Arial-BoldMT"/>
              </a:rPr>
              <a:t>D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699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/>
              <a:t>OLIMPIADY i KONKURSY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8686800" cy="4785395"/>
          </a:xfrm>
        </p:spPr>
        <p:txBody>
          <a:bodyPr>
            <a:normAutofit/>
          </a:bodyPr>
          <a:lstStyle/>
          <a:p>
            <a:r>
              <a:rPr lang="pl-PL" sz="2400" dirty="0" smtClean="0">
                <a:solidFill>
                  <a:schemeClr val="tx2"/>
                </a:solidFill>
              </a:rPr>
              <a:t>Ogólnopolska </a:t>
            </a:r>
            <a:r>
              <a:rPr lang="pl-PL" sz="2400" dirty="0">
                <a:solidFill>
                  <a:schemeClr val="tx2"/>
                </a:solidFill>
              </a:rPr>
              <a:t>Olimpiada Wiedzy Elektrycznej i Elektronicznej</a:t>
            </a:r>
          </a:p>
          <a:p>
            <a:r>
              <a:rPr lang="pl-PL" sz="2400" dirty="0">
                <a:solidFill>
                  <a:schemeClr val="tx2"/>
                </a:solidFill>
              </a:rPr>
              <a:t>Olimpiada Wiedzy Górniczej „O Złotą Lampkę”</a:t>
            </a:r>
          </a:p>
          <a:p>
            <a:r>
              <a:rPr lang="pl-PL" sz="2400" dirty="0">
                <a:solidFill>
                  <a:schemeClr val="tx2"/>
                </a:solidFill>
              </a:rPr>
              <a:t>Ogólnopolska Olimpiada Logistyczna</a:t>
            </a:r>
          </a:p>
          <a:p>
            <a:r>
              <a:rPr lang="pl-PL" sz="2400" dirty="0">
                <a:solidFill>
                  <a:schemeClr val="tx2"/>
                </a:solidFill>
              </a:rPr>
              <a:t>Olimpiada Wiedzy Hotelarskiej</a:t>
            </a:r>
          </a:p>
          <a:p>
            <a:r>
              <a:rPr lang="pl-PL" sz="2400" dirty="0">
                <a:solidFill>
                  <a:schemeClr val="tx2"/>
                </a:solidFill>
              </a:rPr>
              <a:t>Ogólnopolska Olimpiada Wiedzy</a:t>
            </a:r>
          </a:p>
          <a:p>
            <a:r>
              <a:rPr lang="pl-PL" sz="2400" dirty="0">
                <a:solidFill>
                  <a:schemeClr val="tx2"/>
                </a:solidFill>
              </a:rPr>
              <a:t>Olimpiada Wiedzy o Bankach </a:t>
            </a:r>
            <a:endParaRPr lang="pl-PL" sz="2400" dirty="0" smtClean="0">
              <a:solidFill>
                <a:schemeClr val="tx2"/>
              </a:solidFill>
            </a:endParaRPr>
          </a:p>
          <a:p>
            <a:r>
              <a:rPr lang="pl-PL" sz="2400" dirty="0" smtClean="0">
                <a:solidFill>
                  <a:schemeClr val="tx2"/>
                </a:solidFill>
              </a:rPr>
              <a:t>Olimpiada </a:t>
            </a:r>
            <a:r>
              <a:rPr lang="pl-PL" sz="2400" dirty="0">
                <a:solidFill>
                  <a:schemeClr val="tx2"/>
                </a:solidFill>
              </a:rPr>
              <a:t>Wiedzy i Umiejętności z Zakresu Projektowania i Wytwarzania Odzieży</a:t>
            </a:r>
          </a:p>
          <a:p>
            <a:r>
              <a:rPr lang="pl-PL" sz="2400" dirty="0">
                <a:solidFill>
                  <a:schemeClr val="tx2"/>
                </a:solidFill>
              </a:rPr>
              <a:t>Olimpiada Wiedzy o </a:t>
            </a:r>
            <a:r>
              <a:rPr lang="pl-PL" sz="2400" dirty="0" smtClean="0">
                <a:solidFill>
                  <a:schemeClr val="tx2"/>
                </a:solidFill>
              </a:rPr>
              <a:t>Turystyce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949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Turnieje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4968552"/>
          </a:xfrm>
        </p:spPr>
        <p:txBody>
          <a:bodyPr>
            <a:normAutofit fontScale="85000" lnSpcReduction="20000"/>
          </a:bodyPr>
          <a:lstStyle/>
          <a:p>
            <a:r>
              <a:rPr lang="pl-PL" dirty="0">
                <a:solidFill>
                  <a:schemeClr val="tx2"/>
                </a:solidFill>
              </a:rPr>
              <a:t>Ogólnopolski Turniej na Najlepszego Ucznia </a:t>
            </a:r>
            <a:r>
              <a:rPr lang="pl-PL" dirty="0" smtClean="0">
                <a:solidFill>
                  <a:schemeClr val="tx2"/>
                </a:solidFill>
              </a:rPr>
              <a:t/>
            </a:r>
            <a:br>
              <a:rPr lang="pl-PL" dirty="0" smtClean="0">
                <a:solidFill>
                  <a:schemeClr val="tx2"/>
                </a:solidFill>
              </a:rPr>
            </a:br>
            <a:r>
              <a:rPr lang="pl-PL" dirty="0" smtClean="0">
                <a:solidFill>
                  <a:schemeClr val="tx2"/>
                </a:solidFill>
              </a:rPr>
              <a:t>w </a:t>
            </a:r>
            <a:r>
              <a:rPr lang="pl-PL" dirty="0">
                <a:solidFill>
                  <a:schemeClr val="tx2"/>
                </a:solidFill>
              </a:rPr>
              <a:t>Zawodzie</a:t>
            </a:r>
          </a:p>
          <a:p>
            <a:r>
              <a:rPr lang="pl-PL" dirty="0">
                <a:solidFill>
                  <a:schemeClr val="tx2"/>
                </a:solidFill>
              </a:rPr>
              <a:t>Ogólnopolski Turniej na Najlepszego Ucznia </a:t>
            </a:r>
            <a:r>
              <a:rPr lang="pl-PL" dirty="0" smtClean="0">
                <a:solidFill>
                  <a:schemeClr val="tx2"/>
                </a:solidFill>
              </a:rPr>
              <a:t/>
            </a:r>
            <a:br>
              <a:rPr lang="pl-PL" dirty="0" smtClean="0">
                <a:solidFill>
                  <a:schemeClr val="tx2"/>
                </a:solidFill>
              </a:rPr>
            </a:br>
            <a:r>
              <a:rPr lang="pl-PL" dirty="0" smtClean="0">
                <a:solidFill>
                  <a:schemeClr val="tx2"/>
                </a:solidFill>
              </a:rPr>
              <a:t>w </a:t>
            </a:r>
            <a:r>
              <a:rPr lang="pl-PL" dirty="0">
                <a:solidFill>
                  <a:schemeClr val="tx2"/>
                </a:solidFill>
              </a:rPr>
              <a:t>Zawodzie Piekarz</a:t>
            </a:r>
          </a:p>
          <a:p>
            <a:r>
              <a:rPr lang="pl-PL" dirty="0">
                <a:solidFill>
                  <a:schemeClr val="tx2"/>
                </a:solidFill>
              </a:rPr>
              <a:t>Ogólnopolski Turniej Cukierniczy im. Wojciecha Kandulskiego</a:t>
            </a:r>
          </a:p>
          <a:p>
            <a:r>
              <a:rPr lang="pl-PL" dirty="0">
                <a:solidFill>
                  <a:schemeClr val="tx2"/>
                </a:solidFill>
              </a:rPr>
              <a:t>Ogólnopolski Turniej Piekarski im. Anny Butki</a:t>
            </a:r>
          </a:p>
          <a:p>
            <a:r>
              <a:rPr lang="pl-PL" dirty="0">
                <a:solidFill>
                  <a:schemeClr val="tx2"/>
                </a:solidFill>
              </a:rPr>
              <a:t>Ogólnopolski Turniej Przetwórstwa Mięsa im. Iwony </a:t>
            </a:r>
            <a:r>
              <a:rPr lang="pl-PL" dirty="0" smtClean="0">
                <a:solidFill>
                  <a:schemeClr val="tx2"/>
                </a:solidFill>
              </a:rPr>
              <a:t>Mossakowskiej</a:t>
            </a:r>
          </a:p>
          <a:p>
            <a:r>
              <a:rPr lang="pl-PL" dirty="0">
                <a:solidFill>
                  <a:schemeClr val="tx2"/>
                </a:solidFill>
                <a:latin typeface="ArialMT"/>
              </a:rPr>
              <a:t>Turniej Budowlany „Złota Kielnia</a:t>
            </a:r>
            <a:r>
              <a:rPr lang="pl-PL" dirty="0" smtClean="0">
                <a:solidFill>
                  <a:schemeClr val="tx2"/>
                </a:solidFill>
                <a:latin typeface="ArialMT"/>
              </a:rPr>
              <a:t>”</a:t>
            </a:r>
          </a:p>
          <a:p>
            <a:r>
              <a:rPr lang="pl-PL" dirty="0">
                <a:solidFill>
                  <a:schemeClr val="tx2"/>
                </a:solidFill>
                <a:latin typeface="ArialMT"/>
              </a:rPr>
              <a:t>Turniej Wiedzy i Umiejętności Handlowo Menedżerskich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733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Motto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sz="2800" i="1" dirty="0" smtClean="0"/>
              <a:t>Chociaż </a:t>
            </a:r>
            <a:r>
              <a:rPr lang="pl-PL" sz="2800" i="1" dirty="0" smtClean="0"/>
              <a:t>nie każdy może zostać geniuszem, jednak każdy zasługuje na to, by jego wrodzone zdolności – jakie by one nie były – zostały w pełni </a:t>
            </a:r>
            <a:r>
              <a:rPr lang="pl-PL" sz="2800" i="1" dirty="0" smtClean="0"/>
              <a:t>rozwinięte</a:t>
            </a:r>
            <a:endParaRPr lang="pl-PL" sz="2800" i="1" dirty="0" smtClean="0"/>
          </a:p>
          <a:p>
            <a:pPr marL="0" indent="0">
              <a:buNone/>
            </a:pPr>
            <a:endParaRPr lang="pl-PL" sz="2800" i="1" dirty="0"/>
          </a:p>
          <a:p>
            <a:pPr marL="0" indent="0">
              <a:buNone/>
            </a:pPr>
            <a:endParaRPr lang="pl-PL" sz="2800" i="1" dirty="0" smtClean="0"/>
          </a:p>
          <a:p>
            <a:pPr marL="0" indent="0" algn="r">
              <a:buNone/>
            </a:pPr>
            <a:r>
              <a:rPr lang="pl-PL" sz="2800" i="1" dirty="0" smtClean="0"/>
              <a:t>David Lewis</a:t>
            </a:r>
            <a:endParaRPr lang="pl-PL" sz="2800" i="1" dirty="0"/>
          </a:p>
        </p:txBody>
      </p:sp>
    </p:spTree>
    <p:extLst>
      <p:ext uri="{BB962C8B-B14F-4D97-AF65-F5344CB8AC3E}">
        <p14:creationId xmlns:p14="http://schemas.microsoft.com/office/powerpoint/2010/main" val="189786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895628" y="3845790"/>
            <a:ext cx="6068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Zapraszam do kontaktu: </a:t>
            </a:r>
            <a:r>
              <a:rPr lang="pl-PL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t.kazimierska@koweziu.edu.pl</a:t>
            </a:r>
            <a:endParaRPr lang="pl-PL" b="1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1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56792"/>
            <a:ext cx="8579296" cy="4569371"/>
          </a:xfrm>
        </p:spPr>
        <p:txBody>
          <a:bodyPr/>
          <a:lstStyle/>
          <a:p>
            <a:r>
              <a:rPr lang="pl-PL" sz="2400" dirty="0" smtClean="0"/>
              <a:t>Kontekst prawny dot. kształcenia ucznia zdolnego</a:t>
            </a:r>
            <a:br>
              <a:rPr lang="pl-PL" sz="2400" dirty="0" smtClean="0"/>
            </a:br>
            <a:endParaRPr lang="pl-PL" sz="2400" dirty="0"/>
          </a:p>
          <a:p>
            <a:r>
              <a:rPr lang="pl-PL" sz="2400" dirty="0" smtClean="0"/>
              <a:t>Rola nauczyciela w rozwijaniu uzdolnień i talentów</a:t>
            </a:r>
            <a:br>
              <a:rPr lang="pl-PL" sz="2400" dirty="0" smtClean="0"/>
            </a:br>
            <a:endParaRPr lang="pl-PL" sz="2400" dirty="0" smtClean="0"/>
          </a:p>
          <a:p>
            <a:r>
              <a:rPr lang="pl-PL" sz="2400" dirty="0" smtClean="0"/>
              <a:t>Wspieranie pracy z uczniami zdolnym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</a:p>
          <a:p>
            <a:pPr>
              <a:buFontTx/>
              <a:buChar char="-"/>
            </a:pPr>
            <a:endParaRPr lang="pl-PL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3275856" y="44624"/>
            <a:ext cx="5410944" cy="864096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Struktura prezentacji</a:t>
            </a:r>
            <a:endParaRPr lang="pl-PL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Podstawy prawne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484784"/>
            <a:ext cx="8856984" cy="4896544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6000" b="1" dirty="0">
                <a:ea typeface="Calibri" panose="020F0502020204030204" pitchFamily="34" charset="0"/>
                <a:cs typeface="Calibri" panose="020F0502020204030204" pitchFamily="34" charset="0"/>
              </a:rPr>
              <a:t>Ustawa</a:t>
            </a:r>
            <a:r>
              <a:rPr lang="pl-PL" sz="6000" dirty="0">
                <a:ea typeface="Calibri" panose="020F0502020204030204" pitchFamily="34" charset="0"/>
                <a:cs typeface="Calibri" panose="020F0502020204030204" pitchFamily="34" charset="0"/>
              </a:rPr>
              <a:t> z dnia 7 września 1991 roku </a:t>
            </a:r>
            <a:r>
              <a:rPr lang="pl-PL" sz="6000" b="1" dirty="0">
                <a:ea typeface="Calibri" panose="020F0502020204030204" pitchFamily="34" charset="0"/>
                <a:cs typeface="Calibri" panose="020F0502020204030204" pitchFamily="34" charset="0"/>
              </a:rPr>
              <a:t>o systemie oświaty </a:t>
            </a:r>
            <a:r>
              <a:rPr lang="pl-PL" sz="6000" b="1" dirty="0" smtClean="0"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6000" b="1" dirty="0" smtClean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6000" dirty="0" smtClean="0"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l-PL" sz="6000" dirty="0">
                <a:ea typeface="Calibri" panose="020F0502020204030204" pitchFamily="34" charset="0"/>
                <a:cs typeface="Calibri" panose="020F0502020204030204" pitchFamily="34" charset="0"/>
              </a:rPr>
              <a:t>Dz.U. z 2004 r. </a:t>
            </a:r>
            <a:r>
              <a:rPr lang="pl-PL" sz="6000" dirty="0" smtClean="0">
                <a:ea typeface="Calibri" panose="020F0502020204030204" pitchFamily="34" charset="0"/>
                <a:cs typeface="Calibri" panose="020F0502020204030204" pitchFamily="34" charset="0"/>
              </a:rPr>
              <a:t>Nr </a:t>
            </a:r>
            <a:r>
              <a:rPr lang="pl-PL" sz="6000" dirty="0">
                <a:ea typeface="Calibri" panose="020F0502020204030204" pitchFamily="34" charset="0"/>
                <a:cs typeface="Calibri" panose="020F0502020204030204" pitchFamily="34" charset="0"/>
              </a:rPr>
              <a:t>256, poz. 2572, z </a:t>
            </a:r>
            <a:r>
              <a:rPr lang="pl-PL" sz="6000" dirty="0" err="1">
                <a:ea typeface="Calibri" panose="020F0502020204030204" pitchFamily="34" charset="0"/>
                <a:cs typeface="Calibri" panose="020F0502020204030204" pitchFamily="34" charset="0"/>
              </a:rPr>
              <a:t>późn</a:t>
            </a:r>
            <a:r>
              <a:rPr lang="pl-PL" sz="6000" dirty="0"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l-PL" sz="6000" dirty="0" err="1">
                <a:ea typeface="Calibri" panose="020F0502020204030204" pitchFamily="34" charset="0"/>
                <a:cs typeface="Calibri" panose="020F0502020204030204" pitchFamily="34" charset="0"/>
              </a:rPr>
              <a:t>zm</a:t>
            </a:r>
            <a:r>
              <a:rPr lang="pl-PL" sz="6000" dirty="0" smtClean="0"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br>
              <a:rPr lang="pl-PL" sz="6000" dirty="0" smtClean="0"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sz="6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pl-PL" sz="6000" b="1" dirty="0" smtClean="0"/>
              <a:t>Rozporządzenie </a:t>
            </a:r>
            <a:r>
              <a:rPr lang="pl-PL" sz="6000" dirty="0"/>
              <a:t>Ministra Edukacji Narodowej z dnia 30 kwietnia 2013 r. </a:t>
            </a:r>
            <a:r>
              <a:rPr lang="pl-PL" sz="6000" dirty="0" smtClean="0"/>
              <a:t/>
            </a:r>
            <a:br>
              <a:rPr lang="pl-PL" sz="6000" dirty="0" smtClean="0"/>
            </a:br>
            <a:r>
              <a:rPr lang="pl-PL" sz="6000" b="1" dirty="0" smtClean="0"/>
              <a:t>w </a:t>
            </a:r>
            <a:r>
              <a:rPr lang="pl-PL" sz="6000" b="1" dirty="0"/>
              <a:t>sprawie zasad udzielania i organizacji pomocy psychologiczno-pedagogicznej </a:t>
            </a:r>
            <a:r>
              <a:rPr lang="pl-PL" sz="6000" dirty="0"/>
              <a:t>w publicznych przedszkolach, szkołach i placówkach (Dz.U. z 2013 poz. 532</a:t>
            </a:r>
            <a:r>
              <a:rPr lang="pl-PL" sz="6000" dirty="0" smtClean="0"/>
              <a:t>)</a:t>
            </a:r>
            <a:br>
              <a:rPr lang="pl-PL" sz="6000" dirty="0" smtClean="0"/>
            </a:br>
            <a:endParaRPr lang="pl-PL" sz="6000" dirty="0" smtClean="0"/>
          </a:p>
          <a:p>
            <a:pPr algn="just">
              <a:lnSpc>
                <a:spcPct val="115000"/>
              </a:lnSpc>
            </a:pPr>
            <a:r>
              <a:rPr lang="pl-PL" sz="6000" b="1" dirty="0"/>
              <a:t>Rozporządzenie </a:t>
            </a:r>
            <a:r>
              <a:rPr lang="pl-PL" sz="6000" dirty="0"/>
              <a:t>Ministra Edukacji Narodowej i Sportu z dnia 19 grudnia 2001 r. </a:t>
            </a:r>
            <a:r>
              <a:rPr lang="pl-PL" sz="6000" b="1" dirty="0"/>
              <a:t>w sprawie warunków i trybu udzielania zezwoleń na indywidualny program lub tok nauki oraz organizacji indywidualnego programu lub toku nauki </a:t>
            </a:r>
            <a:r>
              <a:rPr lang="pl-PL" sz="6000" dirty="0"/>
              <a:t>(Dz.U. z 2002 r. Nr 3, poz. 28)</a:t>
            </a:r>
          </a:p>
          <a:p>
            <a:pPr marL="0" indent="0" algn="just">
              <a:lnSpc>
                <a:spcPct val="115000"/>
              </a:lnSpc>
              <a:buNone/>
            </a:pPr>
            <a:endParaRPr lang="pl-PL" dirty="0"/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pl-PL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pl-PL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385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/>
              <a:t>Podstawy </a:t>
            </a:r>
            <a:r>
              <a:rPr lang="pl-PL" sz="2800" b="1" dirty="0" smtClean="0"/>
              <a:t>prawne cd.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836712"/>
            <a:ext cx="8435280" cy="528945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/>
              <a:t> </a:t>
            </a:r>
          </a:p>
          <a:p>
            <a:r>
              <a:rPr lang="pl-PL" b="1" dirty="0"/>
              <a:t>Rozporządzenie Rady Ministrów </a:t>
            </a:r>
            <a:r>
              <a:rPr lang="pl-PL" dirty="0"/>
              <a:t>z dnia 14 czerwca 2005 r.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w </a:t>
            </a:r>
            <a:r>
              <a:rPr lang="pl-PL" b="1" dirty="0"/>
              <a:t>sprawie stypendiów </a:t>
            </a:r>
            <a:r>
              <a:rPr lang="pl-PL" dirty="0"/>
              <a:t>Prezesa Rady Ministrów, ministra właściwego do spraw oświaty i wychowania oraz ministra właściwego do spraw kultury i ochrony dziedzictwa narodowego (Dz.U. Nr 106, poz. 890)</a:t>
            </a:r>
          </a:p>
          <a:p>
            <a:pPr marL="0" indent="0">
              <a:buNone/>
            </a:pPr>
            <a:r>
              <a:rPr lang="pl-PL" dirty="0"/>
              <a:t> </a:t>
            </a:r>
          </a:p>
          <a:p>
            <a:r>
              <a:rPr lang="pl-PL" dirty="0" smtClean="0">
                <a:ea typeface="Calibri" panose="020F0502020204030204" pitchFamily="34" charset="0"/>
                <a:cs typeface="Calibri" panose="020F0502020204030204" pitchFamily="34" charset="0"/>
              </a:rPr>
              <a:t>Rozporządzenie </a:t>
            </a: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Ministra Edukacji Narodowej </a:t>
            </a:r>
            <a:r>
              <a:rPr lang="pl-PL" dirty="0" smtClean="0">
                <a:ea typeface="Calibri" panose="020F0502020204030204" pitchFamily="34" charset="0"/>
                <a:cs typeface="Calibri" panose="020F0502020204030204" pitchFamily="34" charset="0"/>
              </a:rPr>
              <a:t>z </a:t>
            </a: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dnia </a:t>
            </a:r>
            <a:r>
              <a:rPr lang="pl-PL" dirty="0" smtClean="0"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dirty="0" smtClean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 smtClean="0">
                <a:ea typeface="Calibri" panose="020F0502020204030204" pitchFamily="34" charset="0"/>
                <a:cs typeface="Calibri" panose="020F0502020204030204" pitchFamily="34" charset="0"/>
              </a:rPr>
              <a:t>24 </a:t>
            </a: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września  2014 r. zmieniające rozporządzenie </a:t>
            </a:r>
            <a:r>
              <a:rPr lang="pl-PL" b="1" dirty="0">
                <a:ea typeface="Calibri" panose="020F0502020204030204" pitchFamily="34" charset="0"/>
                <a:cs typeface="Calibri" panose="020F0502020204030204" pitchFamily="34" charset="0"/>
              </a:rPr>
              <a:t>w sprawie organizacji oraz przeprowadzania konkursów turniejów </a:t>
            </a:r>
            <a:r>
              <a:rPr lang="pl-PL" b="1" dirty="0" smtClean="0"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b="1" dirty="0" smtClean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dirty="0" smtClean="0">
                <a:ea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b="1" dirty="0">
                <a:ea typeface="Calibri" panose="020F0502020204030204" pitchFamily="34" charset="0"/>
                <a:cs typeface="Calibri" panose="020F0502020204030204" pitchFamily="34" charset="0"/>
              </a:rPr>
              <a:t>olimpiad </a:t>
            </a: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z </a:t>
            </a:r>
            <a:r>
              <a:rPr lang="pl-PL" dirty="0" err="1">
                <a:ea typeface="Calibri" panose="020F0502020204030204" pitchFamily="34" charset="0"/>
                <a:cs typeface="Calibri" panose="020F0502020204030204" pitchFamily="34" charset="0"/>
              </a:rPr>
              <a:t>późn</a:t>
            </a: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. zmianami (Dz.U. z 2014 poz. 1290</a:t>
            </a:r>
            <a:r>
              <a:rPr lang="pl-PL" dirty="0" smtClean="0"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pl-PL" dirty="0" smtClean="0"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b="1" dirty="0">
                <a:ea typeface="Calibri" panose="020F0502020204030204" pitchFamily="34" charset="0"/>
                <a:cs typeface="Calibri" panose="020F0502020204030204" pitchFamily="34" charset="0"/>
              </a:rPr>
              <a:t>Rozporządzenie </a:t>
            </a: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Ministra Nauki i Szkolnictwa Wyższego z dnia 17 stycznia 2012 r. </a:t>
            </a:r>
            <a:r>
              <a:rPr lang="pl-PL" b="1" dirty="0">
                <a:ea typeface="Calibri" panose="020F0502020204030204" pitchFamily="34" charset="0"/>
                <a:cs typeface="Calibri" panose="020F0502020204030204" pitchFamily="34" charset="0"/>
              </a:rPr>
              <a:t>w sprawie standardów kształcenia przygotowującego do wykonywania zawodu nauczyciela </a:t>
            </a: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(Dz.U. z 2012 r. poz. 131)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2168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Kompetencje nauczyciela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merytoryczne (zawodowe)</a:t>
            </a:r>
          </a:p>
          <a:p>
            <a:r>
              <a:rPr lang="pl-PL" sz="2400" dirty="0"/>
              <a:t>d</a:t>
            </a:r>
            <a:r>
              <a:rPr lang="pl-PL" sz="2400" dirty="0" smtClean="0"/>
              <a:t>ydaktyczne</a:t>
            </a:r>
          </a:p>
          <a:p>
            <a:r>
              <a:rPr lang="pl-PL" sz="2400" dirty="0"/>
              <a:t>d</a:t>
            </a:r>
            <a:r>
              <a:rPr lang="pl-PL" sz="2400" dirty="0" smtClean="0"/>
              <a:t>iagnostyczne </a:t>
            </a:r>
          </a:p>
          <a:p>
            <a:r>
              <a:rPr lang="pl-PL" sz="2400" dirty="0" smtClean="0"/>
              <a:t>społeczne</a:t>
            </a:r>
          </a:p>
          <a:p>
            <a:r>
              <a:rPr lang="pl-PL" sz="2400" dirty="0" smtClean="0"/>
              <a:t>badawcze</a:t>
            </a:r>
            <a:endParaRPr lang="pl-PL" sz="2400" dirty="0"/>
          </a:p>
        </p:txBody>
      </p:sp>
      <p:pic>
        <p:nvPicPr>
          <p:cNvPr id="4" name="Picture 4" descr="C:\Users\Witold Woźniak\AppData\Local\Microsoft\Windows\Temporary Internet Files\Content.IE5\HOV4A8UK\MP90043956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392" y="2708920"/>
            <a:ext cx="4381872" cy="29254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5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Rola nauczyciela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52736"/>
            <a:ext cx="8579296" cy="5073427"/>
          </a:xfrm>
        </p:spPr>
        <p:txBody>
          <a:bodyPr>
            <a:normAutofit/>
          </a:bodyPr>
          <a:lstStyle/>
          <a:p>
            <a:r>
              <a:rPr lang="pl-PL" sz="2400" dirty="0"/>
              <a:t>u</a:t>
            </a:r>
            <a:r>
              <a:rPr lang="pl-PL" sz="2400" dirty="0" smtClean="0"/>
              <a:t>kierunkowuje pracę, podsuwa problemy do rozwiązania</a:t>
            </a:r>
          </a:p>
          <a:p>
            <a:r>
              <a:rPr lang="pl-PL" sz="2400" dirty="0" smtClean="0"/>
              <a:t>stopniowo zwiększa wymagania, rozszerza zakres materiału</a:t>
            </a:r>
          </a:p>
          <a:p>
            <a:r>
              <a:rPr lang="pl-PL" sz="2400" dirty="0"/>
              <a:t>i</a:t>
            </a:r>
            <a:r>
              <a:rPr lang="pl-PL" sz="2400" dirty="0" smtClean="0"/>
              <a:t>nspiruje do max. wykorzystania potencjału</a:t>
            </a:r>
          </a:p>
          <a:p>
            <a:r>
              <a:rPr lang="pl-PL" sz="2400" dirty="0" smtClean="0"/>
              <a:t>motywuje do samodzielnej pracy i twórczego działania</a:t>
            </a:r>
          </a:p>
          <a:p>
            <a:r>
              <a:rPr lang="pl-PL" sz="2400" dirty="0"/>
              <a:t>w</a:t>
            </a:r>
            <a:r>
              <a:rPr lang="pl-PL" sz="2400" dirty="0" smtClean="0"/>
              <a:t>spiera w pokonywaniu trudności</a:t>
            </a:r>
          </a:p>
          <a:p>
            <a:r>
              <a:rPr lang="pl-PL" sz="2400" dirty="0"/>
              <a:t>z</a:t>
            </a:r>
            <a:r>
              <a:rPr lang="pl-PL" sz="2400" dirty="0" smtClean="0"/>
              <a:t>achęca do udziału w olimpiadach, konkursach, turniejach</a:t>
            </a:r>
          </a:p>
          <a:p>
            <a:r>
              <a:rPr lang="pl-PL" sz="2400" dirty="0"/>
              <a:t>d</a:t>
            </a:r>
            <a:r>
              <a:rPr lang="pl-PL" sz="2400" dirty="0" smtClean="0"/>
              <a:t>ba o zrównoważony rozwój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99068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3384495" y="37945"/>
            <a:ext cx="5452169" cy="929252"/>
          </a:xfrm>
        </p:spPr>
        <p:txBody>
          <a:bodyPr>
            <a:noAutofit/>
          </a:bodyPr>
          <a:lstStyle/>
          <a:p>
            <a:r>
              <a:rPr lang="pl-PL" sz="2800" b="1" dirty="0"/>
              <a:t>Sposoby pracy z uczniem </a:t>
            </a:r>
            <a:r>
              <a:rPr lang="pl-PL" sz="2800" b="1" dirty="0" smtClean="0"/>
              <a:t>zdolnym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3040690" y="2713899"/>
            <a:ext cx="3384376" cy="2016224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3806150" y="5332566"/>
            <a:ext cx="1843872" cy="9047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6377631" y="4911444"/>
            <a:ext cx="1832586" cy="9750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a 15"/>
          <p:cNvSpPr/>
          <p:nvPr/>
        </p:nvSpPr>
        <p:spPr>
          <a:xfrm>
            <a:off x="6563342" y="1772816"/>
            <a:ext cx="1825081" cy="9245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Elipsa 16"/>
          <p:cNvSpPr/>
          <p:nvPr/>
        </p:nvSpPr>
        <p:spPr>
          <a:xfrm>
            <a:off x="3806150" y="1124744"/>
            <a:ext cx="1843872" cy="9439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lipsa 17"/>
          <p:cNvSpPr/>
          <p:nvPr/>
        </p:nvSpPr>
        <p:spPr>
          <a:xfrm>
            <a:off x="1237389" y="1684810"/>
            <a:ext cx="1885611" cy="9790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lipsa 18"/>
          <p:cNvSpPr/>
          <p:nvPr/>
        </p:nvSpPr>
        <p:spPr>
          <a:xfrm>
            <a:off x="1410516" y="4942674"/>
            <a:ext cx="1779227" cy="9438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Elipsa 32"/>
          <p:cNvSpPr/>
          <p:nvPr/>
        </p:nvSpPr>
        <p:spPr>
          <a:xfrm>
            <a:off x="7092280" y="3214924"/>
            <a:ext cx="1832586" cy="9750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Elipsa 33"/>
          <p:cNvSpPr/>
          <p:nvPr/>
        </p:nvSpPr>
        <p:spPr>
          <a:xfrm>
            <a:off x="467544" y="3223991"/>
            <a:ext cx="1832586" cy="9750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pole tekstowe 58"/>
          <p:cNvSpPr txBox="1"/>
          <p:nvPr/>
        </p:nvSpPr>
        <p:spPr>
          <a:xfrm>
            <a:off x="3384495" y="3029513"/>
            <a:ext cx="2687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Sposoby pracy </a:t>
            </a:r>
            <a:b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 uczniem zdolnym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pole tekstowe 59"/>
          <p:cNvSpPr txBox="1"/>
          <p:nvPr/>
        </p:nvSpPr>
        <p:spPr>
          <a:xfrm>
            <a:off x="4008005" y="1227378"/>
            <a:ext cx="144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Współpraca </a:t>
            </a:r>
            <a:b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z innymi nauczycielami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696980" y="1973470"/>
            <a:ext cx="1557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ndywidualne konsultacje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71528" y="3333127"/>
            <a:ext cx="14246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Dodatkowe zajęcia domowe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638805" y="5137369"/>
            <a:ext cx="1322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Zajęcia pozalekcyjne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904946" y="5498648"/>
            <a:ext cx="16420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Przygotowanie </a:t>
            </a:r>
            <a:b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do konkursów, olimpiad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6638127" y="5029647"/>
            <a:ext cx="13115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Współpraca </a:t>
            </a:r>
            <a:b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z instytucjami oświatowymi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7180481" y="3256183"/>
            <a:ext cx="16561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Indywidualizacja</a:t>
            </a:r>
            <a:br>
              <a:rPr lang="pl-PL" sz="1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w zakresie doboru realizowanych treści i oceniania</a:t>
            </a:r>
            <a:endParaRPr lang="pl-PL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1316098" y="1805010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Angażowanie ucznia w tok lekcji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Łącznik prosty ze strzałką 23"/>
          <p:cNvCxnSpPr>
            <a:stCxn id="5" idx="0"/>
            <a:endCxn id="17" idx="4"/>
          </p:cNvCxnSpPr>
          <p:nvPr/>
        </p:nvCxnSpPr>
        <p:spPr>
          <a:xfrm flipH="1" flipV="1">
            <a:off x="4728086" y="2068677"/>
            <a:ext cx="4792" cy="6452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>
            <a:stCxn id="5" idx="7"/>
            <a:endCxn id="16" idx="3"/>
          </p:cNvCxnSpPr>
          <p:nvPr/>
        </p:nvCxnSpPr>
        <p:spPr>
          <a:xfrm flipV="1">
            <a:off x="5929436" y="2561951"/>
            <a:ext cx="901183" cy="4472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ze strzałką 34"/>
          <p:cNvCxnSpPr>
            <a:stCxn id="5" idx="6"/>
            <a:endCxn id="33" idx="2"/>
          </p:cNvCxnSpPr>
          <p:nvPr/>
        </p:nvCxnSpPr>
        <p:spPr>
          <a:xfrm flipV="1">
            <a:off x="6425066" y="3702460"/>
            <a:ext cx="667214" cy="195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/>
          <p:cNvCxnSpPr>
            <a:stCxn id="5" idx="1"/>
            <a:endCxn id="18" idx="5"/>
          </p:cNvCxnSpPr>
          <p:nvPr/>
        </p:nvCxnSpPr>
        <p:spPr>
          <a:xfrm flipH="1" flipV="1">
            <a:off x="2846859" y="2520494"/>
            <a:ext cx="689461" cy="4886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ze strzałką 40"/>
          <p:cNvCxnSpPr>
            <a:stCxn id="5" idx="4"/>
            <a:endCxn id="14" idx="0"/>
          </p:cNvCxnSpPr>
          <p:nvPr/>
        </p:nvCxnSpPr>
        <p:spPr>
          <a:xfrm flipH="1">
            <a:off x="4728086" y="4730123"/>
            <a:ext cx="4792" cy="6024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ze strzałką 48"/>
          <p:cNvCxnSpPr>
            <a:stCxn id="5" idx="5"/>
            <a:endCxn id="15" idx="1"/>
          </p:cNvCxnSpPr>
          <p:nvPr/>
        </p:nvCxnSpPr>
        <p:spPr>
          <a:xfrm>
            <a:off x="5929436" y="4434854"/>
            <a:ext cx="716571" cy="6193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ze strzałką 51"/>
          <p:cNvCxnSpPr>
            <a:stCxn id="5" idx="2"/>
            <a:endCxn id="34" idx="6"/>
          </p:cNvCxnSpPr>
          <p:nvPr/>
        </p:nvCxnSpPr>
        <p:spPr>
          <a:xfrm flipH="1" flipV="1">
            <a:off x="2300130" y="3711527"/>
            <a:ext cx="740560" cy="104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Łącznik prosty ze strzałką 54"/>
          <p:cNvCxnSpPr>
            <a:stCxn id="5" idx="3"/>
            <a:endCxn id="19" idx="7"/>
          </p:cNvCxnSpPr>
          <p:nvPr/>
        </p:nvCxnSpPr>
        <p:spPr>
          <a:xfrm flipH="1">
            <a:off x="2929181" y="4434854"/>
            <a:ext cx="607139" cy="6460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76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Czynniki sukcesu U i N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r>
              <a:rPr lang="pl-PL" sz="2400" dirty="0" smtClean="0"/>
              <a:t>determinacja</a:t>
            </a:r>
          </a:p>
          <a:p>
            <a:r>
              <a:rPr lang="pl-PL" sz="2400" dirty="0" smtClean="0"/>
              <a:t>zapał, pasja</a:t>
            </a:r>
          </a:p>
          <a:p>
            <a:r>
              <a:rPr lang="pl-PL" sz="2400" dirty="0" smtClean="0"/>
              <a:t>ciężka, systematyczna praca</a:t>
            </a:r>
          </a:p>
          <a:p>
            <a:r>
              <a:rPr lang="pl-PL" sz="2400" dirty="0"/>
              <a:t>w</a:t>
            </a:r>
            <a:r>
              <a:rPr lang="pl-PL" sz="2400" dirty="0" smtClean="0"/>
              <a:t>sparcie środowiska rodzinnego i szkolnego</a:t>
            </a:r>
          </a:p>
          <a:p>
            <a:r>
              <a:rPr lang="pl-PL" sz="2400" dirty="0"/>
              <a:t>w</a:t>
            </a:r>
            <a:r>
              <a:rPr lang="pl-PL" sz="2400" dirty="0" smtClean="0"/>
              <a:t>arunki materialne</a:t>
            </a:r>
          </a:p>
          <a:p>
            <a:r>
              <a:rPr lang="pl-PL" sz="2400" dirty="0"/>
              <a:t>b</a:t>
            </a:r>
            <a:r>
              <a:rPr lang="pl-PL" sz="2400" dirty="0" smtClean="0"/>
              <a:t>aza dydaktyczna szkoły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215109"/>
            <a:ext cx="1810544" cy="2715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402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koweziu_szablon_men2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prezentacja_SZABLON_logo_koweziu_men</Template>
  <TotalTime>489</TotalTime>
  <Words>404</Words>
  <Application>Microsoft Office PowerPoint</Application>
  <PresentationFormat>Pokaz na ekranie (4:3)</PresentationFormat>
  <Paragraphs>130</Paragraphs>
  <Slides>20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6" baseType="lpstr">
      <vt:lpstr>Arial</vt:lpstr>
      <vt:lpstr>Arial-BoldMT</vt:lpstr>
      <vt:lpstr>ArialMT</vt:lpstr>
      <vt:lpstr>Calibri</vt:lpstr>
      <vt:lpstr>Times New Roman</vt:lpstr>
      <vt:lpstr>koweziu_szablon_men2</vt:lpstr>
      <vt:lpstr>Edukacja innowatorów kluczem postępu</vt:lpstr>
      <vt:lpstr>Motto</vt:lpstr>
      <vt:lpstr>Struktura prezentacji</vt:lpstr>
      <vt:lpstr>Podstawy prawne</vt:lpstr>
      <vt:lpstr>Podstawy prawne cd.</vt:lpstr>
      <vt:lpstr>Kompetencje nauczyciela</vt:lpstr>
      <vt:lpstr>Rola nauczyciela</vt:lpstr>
      <vt:lpstr>Sposoby pracy z uczniem zdolnym</vt:lpstr>
      <vt:lpstr>Czynniki sukcesu U i N</vt:lpstr>
      <vt:lpstr>Nauczyciele zdolnych uczniów</vt:lpstr>
      <vt:lpstr>Doradztwo w szkole</vt:lpstr>
      <vt:lpstr>Wspieranie pracy z uczniami zdolnymi</vt:lpstr>
      <vt:lpstr>Doskonalenie nauczycieli</vt:lpstr>
      <vt:lpstr>Narzędzia diagnostyczne</vt:lpstr>
      <vt:lpstr>Projekt systemowy ORE </vt:lpstr>
      <vt:lpstr>Zamiast podsumowania</vt:lpstr>
      <vt:lpstr>OLIMPIADY</vt:lpstr>
      <vt:lpstr>OLIMPIADY i KONKURSY</vt:lpstr>
      <vt:lpstr>Turnieje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konferencji</dc:title>
  <dc:creator>Sekretariat</dc:creator>
  <cp:lastModifiedBy>Teresa</cp:lastModifiedBy>
  <cp:revision>49</cp:revision>
  <cp:lastPrinted>2016-01-28T14:28:29Z</cp:lastPrinted>
  <dcterms:created xsi:type="dcterms:W3CDTF">2016-01-20T09:31:14Z</dcterms:created>
  <dcterms:modified xsi:type="dcterms:W3CDTF">2016-02-03T13:41:11Z</dcterms:modified>
</cp:coreProperties>
</file>